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0" r:id="rId3"/>
    <p:sldId id="258" r:id="rId4"/>
    <p:sldId id="259" r:id="rId5"/>
    <p:sldId id="260" r:id="rId6"/>
    <p:sldId id="261" r:id="rId7"/>
    <p:sldId id="262" r:id="rId8"/>
    <p:sldId id="263" r:id="rId9"/>
    <p:sldId id="301" r:id="rId10"/>
    <p:sldId id="264" r:id="rId11"/>
    <p:sldId id="268" r:id="rId12"/>
    <p:sldId id="269" r:id="rId13"/>
    <p:sldId id="265" r:id="rId14"/>
    <p:sldId id="266" r:id="rId15"/>
    <p:sldId id="267" r:id="rId16"/>
    <p:sldId id="270" r:id="rId17"/>
    <p:sldId id="271" r:id="rId18"/>
    <p:sldId id="272" r:id="rId19"/>
    <p:sldId id="273" r:id="rId20"/>
    <p:sldId id="303" r:id="rId21"/>
    <p:sldId id="304" r:id="rId22"/>
    <p:sldId id="305" r:id="rId23"/>
    <p:sldId id="306" r:id="rId24"/>
    <p:sldId id="292" r:id="rId25"/>
    <p:sldId id="294" r:id="rId26"/>
    <p:sldId id="295" r:id="rId27"/>
    <p:sldId id="297" r:id="rId28"/>
    <p:sldId id="298" r:id="rId29"/>
    <p:sldId id="299" r:id="rId30"/>
    <p:sldId id="274" r:id="rId31"/>
    <p:sldId id="275" r:id="rId32"/>
    <p:sldId id="276" r:id="rId33"/>
    <p:sldId id="277" r:id="rId34"/>
    <p:sldId id="278" r:id="rId35"/>
    <p:sldId id="279" r:id="rId36"/>
    <p:sldId id="280" r:id="rId37"/>
    <p:sldId id="281" r:id="rId38"/>
    <p:sldId id="282" r:id="rId39"/>
    <p:sldId id="283" r:id="rId40"/>
    <p:sldId id="284" r:id="rId41"/>
    <p:sldId id="302" r:id="rId42"/>
    <p:sldId id="285" r:id="rId43"/>
    <p:sldId id="286" r:id="rId44"/>
    <p:sldId id="287" r:id="rId45"/>
    <p:sldId id="288" r:id="rId46"/>
    <p:sldId id="289" r:id="rId47"/>
    <p:sldId id="290" r:id="rId48"/>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95C1F-EC21-7C7E-871F-212497A21B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HR"/>
          </a:p>
        </p:txBody>
      </p:sp>
      <p:sp>
        <p:nvSpPr>
          <p:cNvPr id="3" name="Subtitle 2">
            <a:extLst>
              <a:ext uri="{FF2B5EF4-FFF2-40B4-BE49-F238E27FC236}">
                <a16:creationId xmlns:a16="http://schemas.microsoft.com/office/drawing/2014/main" id="{7249D8C0-8708-7AE2-A202-EB6D8340A3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a:extLst>
              <a:ext uri="{FF2B5EF4-FFF2-40B4-BE49-F238E27FC236}">
                <a16:creationId xmlns:a16="http://schemas.microsoft.com/office/drawing/2014/main" id="{34B265A3-3FA3-6AE6-6EC7-96BCEDB0C08D}"/>
              </a:ext>
            </a:extLst>
          </p:cNvPr>
          <p:cNvSpPr>
            <a:spLocks noGrp="1"/>
          </p:cNvSpPr>
          <p:nvPr>
            <p:ph type="dt" sz="half" idx="10"/>
          </p:nvPr>
        </p:nvSpPr>
        <p:spPr/>
        <p:txBody>
          <a:bodyPr/>
          <a:lstStyle/>
          <a:p>
            <a:fld id="{E8564A9C-8AA9-4A6B-B783-4F19F0B73990}" type="datetimeFigureOut">
              <a:rPr lang="hr-HR" smtClean="0"/>
              <a:t>7.3.2025.</a:t>
            </a:fld>
            <a:endParaRPr lang="hr-HR"/>
          </a:p>
        </p:txBody>
      </p:sp>
      <p:sp>
        <p:nvSpPr>
          <p:cNvPr id="5" name="Footer Placeholder 4">
            <a:extLst>
              <a:ext uri="{FF2B5EF4-FFF2-40B4-BE49-F238E27FC236}">
                <a16:creationId xmlns:a16="http://schemas.microsoft.com/office/drawing/2014/main" id="{489EF375-E5F3-17DA-1C78-25FEC221246F}"/>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C8B4B7B4-B43B-0AB1-4A11-1046463D90F9}"/>
              </a:ext>
            </a:extLst>
          </p:cNvPr>
          <p:cNvSpPr>
            <a:spLocks noGrp="1"/>
          </p:cNvSpPr>
          <p:nvPr>
            <p:ph type="sldNum" sz="quarter" idx="12"/>
          </p:nvPr>
        </p:nvSpPr>
        <p:spPr/>
        <p:txBody>
          <a:bodyPr/>
          <a:lstStyle/>
          <a:p>
            <a:fld id="{22763113-0BE6-4ABD-BBEA-BAD813272616}" type="slidenum">
              <a:rPr lang="hr-HR" smtClean="0"/>
              <a:t>‹#›</a:t>
            </a:fld>
            <a:endParaRPr lang="hr-HR"/>
          </a:p>
        </p:txBody>
      </p:sp>
    </p:spTree>
    <p:extLst>
      <p:ext uri="{BB962C8B-B14F-4D97-AF65-F5344CB8AC3E}">
        <p14:creationId xmlns:p14="http://schemas.microsoft.com/office/powerpoint/2010/main" val="3727263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924C-0F30-6D02-0457-97016872AF32}"/>
              </a:ext>
            </a:extLst>
          </p:cNvPr>
          <p:cNvSpPr>
            <a:spLocks noGrp="1"/>
          </p:cNvSpPr>
          <p:nvPr>
            <p:ph type="title"/>
          </p:nvPr>
        </p:nvSpPr>
        <p:spPr/>
        <p:txBody>
          <a:bodyPr/>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2DE3D9E1-E03E-7491-E359-740B05E9D5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D8B0CE3B-C3D1-A8EB-76D4-9C0EBE31A926}"/>
              </a:ext>
            </a:extLst>
          </p:cNvPr>
          <p:cNvSpPr>
            <a:spLocks noGrp="1"/>
          </p:cNvSpPr>
          <p:nvPr>
            <p:ph type="dt" sz="half" idx="10"/>
          </p:nvPr>
        </p:nvSpPr>
        <p:spPr/>
        <p:txBody>
          <a:bodyPr/>
          <a:lstStyle/>
          <a:p>
            <a:fld id="{E8564A9C-8AA9-4A6B-B783-4F19F0B73990}" type="datetimeFigureOut">
              <a:rPr lang="hr-HR" smtClean="0"/>
              <a:t>7.3.2025.</a:t>
            </a:fld>
            <a:endParaRPr lang="hr-HR"/>
          </a:p>
        </p:txBody>
      </p:sp>
      <p:sp>
        <p:nvSpPr>
          <p:cNvPr id="5" name="Footer Placeholder 4">
            <a:extLst>
              <a:ext uri="{FF2B5EF4-FFF2-40B4-BE49-F238E27FC236}">
                <a16:creationId xmlns:a16="http://schemas.microsoft.com/office/drawing/2014/main" id="{2B1C683C-2265-BDC4-63D6-DE1C82DE90C4}"/>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6F46DC73-A5DB-19F0-CB31-23B53DC5E214}"/>
              </a:ext>
            </a:extLst>
          </p:cNvPr>
          <p:cNvSpPr>
            <a:spLocks noGrp="1"/>
          </p:cNvSpPr>
          <p:nvPr>
            <p:ph type="sldNum" sz="quarter" idx="12"/>
          </p:nvPr>
        </p:nvSpPr>
        <p:spPr/>
        <p:txBody>
          <a:bodyPr/>
          <a:lstStyle/>
          <a:p>
            <a:fld id="{22763113-0BE6-4ABD-BBEA-BAD813272616}" type="slidenum">
              <a:rPr lang="hr-HR" smtClean="0"/>
              <a:t>‹#›</a:t>
            </a:fld>
            <a:endParaRPr lang="hr-HR"/>
          </a:p>
        </p:txBody>
      </p:sp>
    </p:spTree>
    <p:extLst>
      <p:ext uri="{BB962C8B-B14F-4D97-AF65-F5344CB8AC3E}">
        <p14:creationId xmlns:p14="http://schemas.microsoft.com/office/powerpoint/2010/main" val="3755562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0EA0EA-2962-4D71-CC10-2AC0F76250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DFC4702F-C873-56C1-D3E8-4166CCE266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35704756-E405-9FB0-DB93-847C8EEA24BB}"/>
              </a:ext>
            </a:extLst>
          </p:cNvPr>
          <p:cNvSpPr>
            <a:spLocks noGrp="1"/>
          </p:cNvSpPr>
          <p:nvPr>
            <p:ph type="dt" sz="half" idx="10"/>
          </p:nvPr>
        </p:nvSpPr>
        <p:spPr/>
        <p:txBody>
          <a:bodyPr/>
          <a:lstStyle/>
          <a:p>
            <a:fld id="{E8564A9C-8AA9-4A6B-B783-4F19F0B73990}" type="datetimeFigureOut">
              <a:rPr lang="hr-HR" smtClean="0"/>
              <a:t>7.3.2025.</a:t>
            </a:fld>
            <a:endParaRPr lang="hr-HR"/>
          </a:p>
        </p:txBody>
      </p:sp>
      <p:sp>
        <p:nvSpPr>
          <p:cNvPr id="5" name="Footer Placeholder 4">
            <a:extLst>
              <a:ext uri="{FF2B5EF4-FFF2-40B4-BE49-F238E27FC236}">
                <a16:creationId xmlns:a16="http://schemas.microsoft.com/office/drawing/2014/main" id="{94FFDC82-4184-B17B-15EB-CD767A911753}"/>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4E688652-C9D2-DADA-98FB-2ED6BBD19D45}"/>
              </a:ext>
            </a:extLst>
          </p:cNvPr>
          <p:cNvSpPr>
            <a:spLocks noGrp="1"/>
          </p:cNvSpPr>
          <p:nvPr>
            <p:ph type="sldNum" sz="quarter" idx="12"/>
          </p:nvPr>
        </p:nvSpPr>
        <p:spPr/>
        <p:txBody>
          <a:bodyPr/>
          <a:lstStyle/>
          <a:p>
            <a:fld id="{22763113-0BE6-4ABD-BBEA-BAD813272616}" type="slidenum">
              <a:rPr lang="hr-HR" smtClean="0"/>
              <a:t>‹#›</a:t>
            </a:fld>
            <a:endParaRPr lang="hr-HR"/>
          </a:p>
        </p:txBody>
      </p:sp>
    </p:spTree>
    <p:extLst>
      <p:ext uri="{BB962C8B-B14F-4D97-AF65-F5344CB8AC3E}">
        <p14:creationId xmlns:p14="http://schemas.microsoft.com/office/powerpoint/2010/main" val="4001550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DBDEB-F2E3-C9F5-2613-34DD82E51688}"/>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89C41109-2598-0530-12EB-7C680DE4C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3AE91F77-F427-E3BC-A0E3-F15ECA9C5D1A}"/>
              </a:ext>
            </a:extLst>
          </p:cNvPr>
          <p:cNvSpPr>
            <a:spLocks noGrp="1"/>
          </p:cNvSpPr>
          <p:nvPr>
            <p:ph type="dt" sz="half" idx="10"/>
          </p:nvPr>
        </p:nvSpPr>
        <p:spPr/>
        <p:txBody>
          <a:bodyPr/>
          <a:lstStyle/>
          <a:p>
            <a:fld id="{E8564A9C-8AA9-4A6B-B783-4F19F0B73990}" type="datetimeFigureOut">
              <a:rPr lang="hr-HR" smtClean="0"/>
              <a:t>7.3.2025.</a:t>
            </a:fld>
            <a:endParaRPr lang="hr-HR"/>
          </a:p>
        </p:txBody>
      </p:sp>
      <p:sp>
        <p:nvSpPr>
          <p:cNvPr id="5" name="Footer Placeholder 4">
            <a:extLst>
              <a:ext uri="{FF2B5EF4-FFF2-40B4-BE49-F238E27FC236}">
                <a16:creationId xmlns:a16="http://schemas.microsoft.com/office/drawing/2014/main" id="{C8DD438E-9462-65AF-7CF9-A35E823975E3}"/>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83E5BE6C-AEC4-45CF-5134-39A7D99532E1}"/>
              </a:ext>
            </a:extLst>
          </p:cNvPr>
          <p:cNvSpPr>
            <a:spLocks noGrp="1"/>
          </p:cNvSpPr>
          <p:nvPr>
            <p:ph type="sldNum" sz="quarter" idx="12"/>
          </p:nvPr>
        </p:nvSpPr>
        <p:spPr/>
        <p:txBody>
          <a:bodyPr/>
          <a:lstStyle/>
          <a:p>
            <a:fld id="{22763113-0BE6-4ABD-BBEA-BAD813272616}" type="slidenum">
              <a:rPr lang="hr-HR" smtClean="0"/>
              <a:t>‹#›</a:t>
            </a:fld>
            <a:endParaRPr lang="hr-HR"/>
          </a:p>
        </p:txBody>
      </p:sp>
    </p:spTree>
    <p:extLst>
      <p:ext uri="{BB962C8B-B14F-4D97-AF65-F5344CB8AC3E}">
        <p14:creationId xmlns:p14="http://schemas.microsoft.com/office/powerpoint/2010/main" val="1866123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0ABE2-01E4-345B-EB94-AADEB48762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a:extLst>
              <a:ext uri="{FF2B5EF4-FFF2-40B4-BE49-F238E27FC236}">
                <a16:creationId xmlns:a16="http://schemas.microsoft.com/office/drawing/2014/main" id="{D0DBAA57-1941-DC39-3BD7-BD2EBBB16D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D92E3C-0D95-534D-9382-7AA2A15AF7E2}"/>
              </a:ext>
            </a:extLst>
          </p:cNvPr>
          <p:cNvSpPr>
            <a:spLocks noGrp="1"/>
          </p:cNvSpPr>
          <p:nvPr>
            <p:ph type="dt" sz="half" idx="10"/>
          </p:nvPr>
        </p:nvSpPr>
        <p:spPr/>
        <p:txBody>
          <a:bodyPr/>
          <a:lstStyle/>
          <a:p>
            <a:fld id="{E8564A9C-8AA9-4A6B-B783-4F19F0B73990}" type="datetimeFigureOut">
              <a:rPr lang="hr-HR" smtClean="0"/>
              <a:t>7.3.2025.</a:t>
            </a:fld>
            <a:endParaRPr lang="hr-HR"/>
          </a:p>
        </p:txBody>
      </p:sp>
      <p:sp>
        <p:nvSpPr>
          <p:cNvPr id="5" name="Footer Placeholder 4">
            <a:extLst>
              <a:ext uri="{FF2B5EF4-FFF2-40B4-BE49-F238E27FC236}">
                <a16:creationId xmlns:a16="http://schemas.microsoft.com/office/drawing/2014/main" id="{C20DE372-D0EA-EF2A-2FF1-9659F534CAA6}"/>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82903DB3-3007-BC96-8BB3-98BD15A2B1F1}"/>
              </a:ext>
            </a:extLst>
          </p:cNvPr>
          <p:cNvSpPr>
            <a:spLocks noGrp="1"/>
          </p:cNvSpPr>
          <p:nvPr>
            <p:ph type="sldNum" sz="quarter" idx="12"/>
          </p:nvPr>
        </p:nvSpPr>
        <p:spPr/>
        <p:txBody>
          <a:bodyPr/>
          <a:lstStyle/>
          <a:p>
            <a:fld id="{22763113-0BE6-4ABD-BBEA-BAD813272616}" type="slidenum">
              <a:rPr lang="hr-HR" smtClean="0"/>
              <a:t>‹#›</a:t>
            </a:fld>
            <a:endParaRPr lang="hr-HR"/>
          </a:p>
        </p:txBody>
      </p:sp>
    </p:spTree>
    <p:extLst>
      <p:ext uri="{BB962C8B-B14F-4D97-AF65-F5344CB8AC3E}">
        <p14:creationId xmlns:p14="http://schemas.microsoft.com/office/powerpoint/2010/main" val="357803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7D3B9-6C1F-855C-85A0-AB472C218D09}"/>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E268FA0D-293D-73C9-F002-37C440DAF9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a:extLst>
              <a:ext uri="{FF2B5EF4-FFF2-40B4-BE49-F238E27FC236}">
                <a16:creationId xmlns:a16="http://schemas.microsoft.com/office/drawing/2014/main" id="{F1D3A7C2-3975-CB9E-BA13-6529F40FFB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a:extLst>
              <a:ext uri="{FF2B5EF4-FFF2-40B4-BE49-F238E27FC236}">
                <a16:creationId xmlns:a16="http://schemas.microsoft.com/office/drawing/2014/main" id="{EBF1FB9A-E024-E127-4D2A-A1A983687EF0}"/>
              </a:ext>
            </a:extLst>
          </p:cNvPr>
          <p:cNvSpPr>
            <a:spLocks noGrp="1"/>
          </p:cNvSpPr>
          <p:nvPr>
            <p:ph type="dt" sz="half" idx="10"/>
          </p:nvPr>
        </p:nvSpPr>
        <p:spPr/>
        <p:txBody>
          <a:bodyPr/>
          <a:lstStyle/>
          <a:p>
            <a:fld id="{E8564A9C-8AA9-4A6B-B783-4F19F0B73990}" type="datetimeFigureOut">
              <a:rPr lang="hr-HR" smtClean="0"/>
              <a:t>7.3.2025.</a:t>
            </a:fld>
            <a:endParaRPr lang="hr-HR"/>
          </a:p>
        </p:txBody>
      </p:sp>
      <p:sp>
        <p:nvSpPr>
          <p:cNvPr id="6" name="Footer Placeholder 5">
            <a:extLst>
              <a:ext uri="{FF2B5EF4-FFF2-40B4-BE49-F238E27FC236}">
                <a16:creationId xmlns:a16="http://schemas.microsoft.com/office/drawing/2014/main" id="{241BBA34-865B-2827-A724-8993B775C74E}"/>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8CD3FCEF-B3FC-8F40-48B5-F62F8989CD8D}"/>
              </a:ext>
            </a:extLst>
          </p:cNvPr>
          <p:cNvSpPr>
            <a:spLocks noGrp="1"/>
          </p:cNvSpPr>
          <p:nvPr>
            <p:ph type="sldNum" sz="quarter" idx="12"/>
          </p:nvPr>
        </p:nvSpPr>
        <p:spPr/>
        <p:txBody>
          <a:bodyPr/>
          <a:lstStyle/>
          <a:p>
            <a:fld id="{22763113-0BE6-4ABD-BBEA-BAD813272616}" type="slidenum">
              <a:rPr lang="hr-HR" smtClean="0"/>
              <a:t>‹#›</a:t>
            </a:fld>
            <a:endParaRPr lang="hr-HR"/>
          </a:p>
        </p:txBody>
      </p:sp>
    </p:spTree>
    <p:extLst>
      <p:ext uri="{BB962C8B-B14F-4D97-AF65-F5344CB8AC3E}">
        <p14:creationId xmlns:p14="http://schemas.microsoft.com/office/powerpoint/2010/main" val="2186097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4669E-1641-405F-3EC6-EC36F98F78D0}"/>
              </a:ext>
            </a:extLst>
          </p:cNvPr>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a:extLst>
              <a:ext uri="{FF2B5EF4-FFF2-40B4-BE49-F238E27FC236}">
                <a16:creationId xmlns:a16="http://schemas.microsoft.com/office/drawing/2014/main" id="{519E9C6C-0A2D-80B3-557C-8E658385C3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630DE5-481F-35B4-9EC0-EE9B2E3094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a:extLst>
              <a:ext uri="{FF2B5EF4-FFF2-40B4-BE49-F238E27FC236}">
                <a16:creationId xmlns:a16="http://schemas.microsoft.com/office/drawing/2014/main" id="{EEC94F8A-0F2B-ACFA-39B3-9CA66A5719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6616A1-46B4-7B0E-3302-BDD9636D2F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a:extLst>
              <a:ext uri="{FF2B5EF4-FFF2-40B4-BE49-F238E27FC236}">
                <a16:creationId xmlns:a16="http://schemas.microsoft.com/office/drawing/2014/main" id="{98B94A4D-4E34-37F0-9650-3916B9915B57}"/>
              </a:ext>
            </a:extLst>
          </p:cNvPr>
          <p:cNvSpPr>
            <a:spLocks noGrp="1"/>
          </p:cNvSpPr>
          <p:nvPr>
            <p:ph type="dt" sz="half" idx="10"/>
          </p:nvPr>
        </p:nvSpPr>
        <p:spPr/>
        <p:txBody>
          <a:bodyPr/>
          <a:lstStyle/>
          <a:p>
            <a:fld id="{E8564A9C-8AA9-4A6B-B783-4F19F0B73990}" type="datetimeFigureOut">
              <a:rPr lang="hr-HR" smtClean="0"/>
              <a:t>7.3.2025.</a:t>
            </a:fld>
            <a:endParaRPr lang="hr-HR"/>
          </a:p>
        </p:txBody>
      </p:sp>
      <p:sp>
        <p:nvSpPr>
          <p:cNvPr id="8" name="Footer Placeholder 7">
            <a:extLst>
              <a:ext uri="{FF2B5EF4-FFF2-40B4-BE49-F238E27FC236}">
                <a16:creationId xmlns:a16="http://schemas.microsoft.com/office/drawing/2014/main" id="{E2F2A456-2578-307F-8FA2-F0576EF20473}"/>
              </a:ext>
            </a:extLst>
          </p:cNvPr>
          <p:cNvSpPr>
            <a:spLocks noGrp="1"/>
          </p:cNvSpPr>
          <p:nvPr>
            <p:ph type="ftr" sz="quarter" idx="11"/>
          </p:nvPr>
        </p:nvSpPr>
        <p:spPr/>
        <p:txBody>
          <a:bodyPr/>
          <a:lstStyle/>
          <a:p>
            <a:endParaRPr lang="hr-HR"/>
          </a:p>
        </p:txBody>
      </p:sp>
      <p:sp>
        <p:nvSpPr>
          <p:cNvPr id="9" name="Slide Number Placeholder 8">
            <a:extLst>
              <a:ext uri="{FF2B5EF4-FFF2-40B4-BE49-F238E27FC236}">
                <a16:creationId xmlns:a16="http://schemas.microsoft.com/office/drawing/2014/main" id="{03C7596A-1C61-02BD-A1CA-674704852BF9}"/>
              </a:ext>
            </a:extLst>
          </p:cNvPr>
          <p:cNvSpPr>
            <a:spLocks noGrp="1"/>
          </p:cNvSpPr>
          <p:nvPr>
            <p:ph type="sldNum" sz="quarter" idx="12"/>
          </p:nvPr>
        </p:nvSpPr>
        <p:spPr/>
        <p:txBody>
          <a:bodyPr/>
          <a:lstStyle/>
          <a:p>
            <a:fld id="{22763113-0BE6-4ABD-BBEA-BAD813272616}" type="slidenum">
              <a:rPr lang="hr-HR" smtClean="0"/>
              <a:t>‹#›</a:t>
            </a:fld>
            <a:endParaRPr lang="hr-HR"/>
          </a:p>
        </p:txBody>
      </p:sp>
    </p:spTree>
    <p:extLst>
      <p:ext uri="{BB962C8B-B14F-4D97-AF65-F5344CB8AC3E}">
        <p14:creationId xmlns:p14="http://schemas.microsoft.com/office/powerpoint/2010/main" val="1392956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E8FEA-3F5B-1065-3A25-C9C424F563C7}"/>
              </a:ext>
            </a:extLst>
          </p:cNvPr>
          <p:cNvSpPr>
            <a:spLocks noGrp="1"/>
          </p:cNvSpPr>
          <p:nvPr>
            <p:ph type="title"/>
          </p:nvPr>
        </p:nvSpPr>
        <p:spPr/>
        <p:txBody>
          <a:bodyPr/>
          <a:lstStyle/>
          <a:p>
            <a:r>
              <a:rPr lang="en-US"/>
              <a:t>Click to edit Master title style</a:t>
            </a:r>
            <a:endParaRPr lang="hr-HR"/>
          </a:p>
        </p:txBody>
      </p:sp>
      <p:sp>
        <p:nvSpPr>
          <p:cNvPr id="3" name="Date Placeholder 2">
            <a:extLst>
              <a:ext uri="{FF2B5EF4-FFF2-40B4-BE49-F238E27FC236}">
                <a16:creationId xmlns:a16="http://schemas.microsoft.com/office/drawing/2014/main" id="{EA1F4661-E6FD-819F-2C21-1B914325452E}"/>
              </a:ext>
            </a:extLst>
          </p:cNvPr>
          <p:cNvSpPr>
            <a:spLocks noGrp="1"/>
          </p:cNvSpPr>
          <p:nvPr>
            <p:ph type="dt" sz="half" idx="10"/>
          </p:nvPr>
        </p:nvSpPr>
        <p:spPr/>
        <p:txBody>
          <a:bodyPr/>
          <a:lstStyle/>
          <a:p>
            <a:fld id="{E8564A9C-8AA9-4A6B-B783-4F19F0B73990}" type="datetimeFigureOut">
              <a:rPr lang="hr-HR" smtClean="0"/>
              <a:t>7.3.2025.</a:t>
            </a:fld>
            <a:endParaRPr lang="hr-HR"/>
          </a:p>
        </p:txBody>
      </p:sp>
      <p:sp>
        <p:nvSpPr>
          <p:cNvPr id="4" name="Footer Placeholder 3">
            <a:extLst>
              <a:ext uri="{FF2B5EF4-FFF2-40B4-BE49-F238E27FC236}">
                <a16:creationId xmlns:a16="http://schemas.microsoft.com/office/drawing/2014/main" id="{D126B38B-BD72-BF80-CED3-69CCB46D5609}"/>
              </a:ext>
            </a:extLst>
          </p:cNvPr>
          <p:cNvSpPr>
            <a:spLocks noGrp="1"/>
          </p:cNvSpPr>
          <p:nvPr>
            <p:ph type="ftr" sz="quarter" idx="11"/>
          </p:nvPr>
        </p:nvSpPr>
        <p:spPr/>
        <p:txBody>
          <a:bodyPr/>
          <a:lstStyle/>
          <a:p>
            <a:endParaRPr lang="hr-HR"/>
          </a:p>
        </p:txBody>
      </p:sp>
      <p:sp>
        <p:nvSpPr>
          <p:cNvPr id="5" name="Slide Number Placeholder 4">
            <a:extLst>
              <a:ext uri="{FF2B5EF4-FFF2-40B4-BE49-F238E27FC236}">
                <a16:creationId xmlns:a16="http://schemas.microsoft.com/office/drawing/2014/main" id="{A13EFBC4-1A19-C4C3-EE36-824E46733F8A}"/>
              </a:ext>
            </a:extLst>
          </p:cNvPr>
          <p:cNvSpPr>
            <a:spLocks noGrp="1"/>
          </p:cNvSpPr>
          <p:nvPr>
            <p:ph type="sldNum" sz="quarter" idx="12"/>
          </p:nvPr>
        </p:nvSpPr>
        <p:spPr/>
        <p:txBody>
          <a:bodyPr/>
          <a:lstStyle/>
          <a:p>
            <a:fld id="{22763113-0BE6-4ABD-BBEA-BAD813272616}" type="slidenum">
              <a:rPr lang="hr-HR" smtClean="0"/>
              <a:t>‹#›</a:t>
            </a:fld>
            <a:endParaRPr lang="hr-HR"/>
          </a:p>
        </p:txBody>
      </p:sp>
    </p:spTree>
    <p:extLst>
      <p:ext uri="{BB962C8B-B14F-4D97-AF65-F5344CB8AC3E}">
        <p14:creationId xmlns:p14="http://schemas.microsoft.com/office/powerpoint/2010/main" val="1950240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9E9312-5B37-529E-A0E2-6C46F8D5ADF1}"/>
              </a:ext>
            </a:extLst>
          </p:cNvPr>
          <p:cNvSpPr>
            <a:spLocks noGrp="1"/>
          </p:cNvSpPr>
          <p:nvPr>
            <p:ph type="dt" sz="half" idx="10"/>
          </p:nvPr>
        </p:nvSpPr>
        <p:spPr/>
        <p:txBody>
          <a:bodyPr/>
          <a:lstStyle/>
          <a:p>
            <a:fld id="{E8564A9C-8AA9-4A6B-B783-4F19F0B73990}" type="datetimeFigureOut">
              <a:rPr lang="hr-HR" smtClean="0"/>
              <a:t>7.3.2025.</a:t>
            </a:fld>
            <a:endParaRPr lang="hr-HR"/>
          </a:p>
        </p:txBody>
      </p:sp>
      <p:sp>
        <p:nvSpPr>
          <p:cNvPr id="3" name="Footer Placeholder 2">
            <a:extLst>
              <a:ext uri="{FF2B5EF4-FFF2-40B4-BE49-F238E27FC236}">
                <a16:creationId xmlns:a16="http://schemas.microsoft.com/office/drawing/2014/main" id="{6E00E9EC-05F5-4943-547A-C271C37F736A}"/>
              </a:ext>
            </a:extLst>
          </p:cNvPr>
          <p:cNvSpPr>
            <a:spLocks noGrp="1"/>
          </p:cNvSpPr>
          <p:nvPr>
            <p:ph type="ftr" sz="quarter" idx="11"/>
          </p:nvPr>
        </p:nvSpPr>
        <p:spPr/>
        <p:txBody>
          <a:bodyPr/>
          <a:lstStyle/>
          <a:p>
            <a:endParaRPr lang="hr-HR"/>
          </a:p>
        </p:txBody>
      </p:sp>
      <p:sp>
        <p:nvSpPr>
          <p:cNvPr id="4" name="Slide Number Placeholder 3">
            <a:extLst>
              <a:ext uri="{FF2B5EF4-FFF2-40B4-BE49-F238E27FC236}">
                <a16:creationId xmlns:a16="http://schemas.microsoft.com/office/drawing/2014/main" id="{9415BA53-69D6-BE9F-0F1E-C3D9017A1F5D}"/>
              </a:ext>
            </a:extLst>
          </p:cNvPr>
          <p:cNvSpPr>
            <a:spLocks noGrp="1"/>
          </p:cNvSpPr>
          <p:nvPr>
            <p:ph type="sldNum" sz="quarter" idx="12"/>
          </p:nvPr>
        </p:nvSpPr>
        <p:spPr/>
        <p:txBody>
          <a:bodyPr/>
          <a:lstStyle/>
          <a:p>
            <a:fld id="{22763113-0BE6-4ABD-BBEA-BAD813272616}" type="slidenum">
              <a:rPr lang="hr-HR" smtClean="0"/>
              <a:t>‹#›</a:t>
            </a:fld>
            <a:endParaRPr lang="hr-HR"/>
          </a:p>
        </p:txBody>
      </p:sp>
    </p:spTree>
    <p:extLst>
      <p:ext uri="{BB962C8B-B14F-4D97-AF65-F5344CB8AC3E}">
        <p14:creationId xmlns:p14="http://schemas.microsoft.com/office/powerpoint/2010/main" val="4069135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8F429-B536-C217-4E72-D2D3EF6851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a:extLst>
              <a:ext uri="{FF2B5EF4-FFF2-40B4-BE49-F238E27FC236}">
                <a16:creationId xmlns:a16="http://schemas.microsoft.com/office/drawing/2014/main" id="{2A97E647-20F2-9F4E-1794-5081A0267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a:extLst>
              <a:ext uri="{FF2B5EF4-FFF2-40B4-BE49-F238E27FC236}">
                <a16:creationId xmlns:a16="http://schemas.microsoft.com/office/drawing/2014/main" id="{CA11E96A-E1A7-BC4B-3E51-8CD8DDB4E8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89A47A-CEB2-A1B2-C1AE-A78ABDE434C4}"/>
              </a:ext>
            </a:extLst>
          </p:cNvPr>
          <p:cNvSpPr>
            <a:spLocks noGrp="1"/>
          </p:cNvSpPr>
          <p:nvPr>
            <p:ph type="dt" sz="half" idx="10"/>
          </p:nvPr>
        </p:nvSpPr>
        <p:spPr/>
        <p:txBody>
          <a:bodyPr/>
          <a:lstStyle/>
          <a:p>
            <a:fld id="{E8564A9C-8AA9-4A6B-B783-4F19F0B73990}" type="datetimeFigureOut">
              <a:rPr lang="hr-HR" smtClean="0"/>
              <a:t>7.3.2025.</a:t>
            </a:fld>
            <a:endParaRPr lang="hr-HR"/>
          </a:p>
        </p:txBody>
      </p:sp>
      <p:sp>
        <p:nvSpPr>
          <p:cNvPr id="6" name="Footer Placeholder 5">
            <a:extLst>
              <a:ext uri="{FF2B5EF4-FFF2-40B4-BE49-F238E27FC236}">
                <a16:creationId xmlns:a16="http://schemas.microsoft.com/office/drawing/2014/main" id="{57FEADAB-E787-336F-8A4E-6AB96F7B2580}"/>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6471ACED-9CCE-D911-47DF-20D72E0C3DA6}"/>
              </a:ext>
            </a:extLst>
          </p:cNvPr>
          <p:cNvSpPr>
            <a:spLocks noGrp="1"/>
          </p:cNvSpPr>
          <p:nvPr>
            <p:ph type="sldNum" sz="quarter" idx="12"/>
          </p:nvPr>
        </p:nvSpPr>
        <p:spPr/>
        <p:txBody>
          <a:bodyPr/>
          <a:lstStyle/>
          <a:p>
            <a:fld id="{22763113-0BE6-4ABD-BBEA-BAD813272616}" type="slidenum">
              <a:rPr lang="hr-HR" smtClean="0"/>
              <a:t>‹#›</a:t>
            </a:fld>
            <a:endParaRPr lang="hr-HR"/>
          </a:p>
        </p:txBody>
      </p:sp>
    </p:spTree>
    <p:extLst>
      <p:ext uri="{BB962C8B-B14F-4D97-AF65-F5344CB8AC3E}">
        <p14:creationId xmlns:p14="http://schemas.microsoft.com/office/powerpoint/2010/main" val="1146601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DC9CF-F0CC-2732-2303-22D8D66226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a:extLst>
              <a:ext uri="{FF2B5EF4-FFF2-40B4-BE49-F238E27FC236}">
                <a16:creationId xmlns:a16="http://schemas.microsoft.com/office/drawing/2014/main" id="{562CE78C-92EC-B982-568D-7D2082416B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a:extLst>
              <a:ext uri="{FF2B5EF4-FFF2-40B4-BE49-F238E27FC236}">
                <a16:creationId xmlns:a16="http://schemas.microsoft.com/office/drawing/2014/main" id="{CCCA50B5-D062-AD23-AA02-D72432443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031812-4186-CDD0-080D-B55BCC653A24}"/>
              </a:ext>
            </a:extLst>
          </p:cNvPr>
          <p:cNvSpPr>
            <a:spLocks noGrp="1"/>
          </p:cNvSpPr>
          <p:nvPr>
            <p:ph type="dt" sz="half" idx="10"/>
          </p:nvPr>
        </p:nvSpPr>
        <p:spPr/>
        <p:txBody>
          <a:bodyPr/>
          <a:lstStyle/>
          <a:p>
            <a:fld id="{E8564A9C-8AA9-4A6B-B783-4F19F0B73990}" type="datetimeFigureOut">
              <a:rPr lang="hr-HR" smtClean="0"/>
              <a:t>7.3.2025.</a:t>
            </a:fld>
            <a:endParaRPr lang="hr-HR"/>
          </a:p>
        </p:txBody>
      </p:sp>
      <p:sp>
        <p:nvSpPr>
          <p:cNvPr id="6" name="Footer Placeholder 5">
            <a:extLst>
              <a:ext uri="{FF2B5EF4-FFF2-40B4-BE49-F238E27FC236}">
                <a16:creationId xmlns:a16="http://schemas.microsoft.com/office/drawing/2014/main" id="{4F5B00C1-B402-6021-74B3-66612EA63D04}"/>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ACD1D72A-A43A-15AD-612D-6EA885C114E1}"/>
              </a:ext>
            </a:extLst>
          </p:cNvPr>
          <p:cNvSpPr>
            <a:spLocks noGrp="1"/>
          </p:cNvSpPr>
          <p:nvPr>
            <p:ph type="sldNum" sz="quarter" idx="12"/>
          </p:nvPr>
        </p:nvSpPr>
        <p:spPr/>
        <p:txBody>
          <a:bodyPr/>
          <a:lstStyle/>
          <a:p>
            <a:fld id="{22763113-0BE6-4ABD-BBEA-BAD813272616}" type="slidenum">
              <a:rPr lang="hr-HR" smtClean="0"/>
              <a:t>‹#›</a:t>
            </a:fld>
            <a:endParaRPr lang="hr-HR"/>
          </a:p>
        </p:txBody>
      </p:sp>
    </p:spTree>
    <p:extLst>
      <p:ext uri="{BB962C8B-B14F-4D97-AF65-F5344CB8AC3E}">
        <p14:creationId xmlns:p14="http://schemas.microsoft.com/office/powerpoint/2010/main" val="2053142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18D575-9A30-F84E-1481-0D2EE80807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a:extLst>
              <a:ext uri="{FF2B5EF4-FFF2-40B4-BE49-F238E27FC236}">
                <a16:creationId xmlns:a16="http://schemas.microsoft.com/office/drawing/2014/main" id="{D080FFFA-8783-DE7E-F53C-9094CE830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1492159D-11CD-54BC-5650-C26289E4EC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64A9C-8AA9-4A6B-B783-4F19F0B73990}" type="datetimeFigureOut">
              <a:rPr lang="hr-HR" smtClean="0"/>
              <a:t>7.3.2025.</a:t>
            </a:fld>
            <a:endParaRPr lang="hr-HR"/>
          </a:p>
        </p:txBody>
      </p:sp>
      <p:sp>
        <p:nvSpPr>
          <p:cNvPr id="5" name="Footer Placeholder 4">
            <a:extLst>
              <a:ext uri="{FF2B5EF4-FFF2-40B4-BE49-F238E27FC236}">
                <a16:creationId xmlns:a16="http://schemas.microsoft.com/office/drawing/2014/main" id="{B4D2D5B5-9A00-4495-9AF4-AB3462D63B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a:extLst>
              <a:ext uri="{FF2B5EF4-FFF2-40B4-BE49-F238E27FC236}">
                <a16:creationId xmlns:a16="http://schemas.microsoft.com/office/drawing/2014/main" id="{9D9BF36A-8753-C076-C096-F87B01F9B0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63113-0BE6-4ABD-BBEA-BAD813272616}" type="slidenum">
              <a:rPr lang="hr-HR" smtClean="0"/>
              <a:t>‹#›</a:t>
            </a:fld>
            <a:endParaRPr lang="hr-HR"/>
          </a:p>
        </p:txBody>
      </p:sp>
    </p:spTree>
    <p:extLst>
      <p:ext uri="{BB962C8B-B14F-4D97-AF65-F5344CB8AC3E}">
        <p14:creationId xmlns:p14="http://schemas.microsoft.com/office/powerpoint/2010/main" val="2025359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C378ECED-CEFA-4AA4-3C3A-6C411982CFDD}"/>
              </a:ext>
            </a:extLst>
          </p:cNvPr>
          <p:cNvPicPr>
            <a:picLocks noChangeAspect="1"/>
          </p:cNvPicPr>
          <p:nvPr/>
        </p:nvPicPr>
        <p:blipFill>
          <a:blip r:embed="rId2">
            <a:duotone>
              <a:srgbClr val="70AD47">
                <a:shade val="45000"/>
                <a:satMod val="135000"/>
              </a:srgbClr>
              <a:prstClr val="white"/>
            </a:duotone>
            <a:extLst>
              <a:ext uri="{BEBA8EAE-BF5A-486C-A8C5-ECC9F3942E4B}">
                <a14:imgProps xmlns:a14="http://schemas.microsoft.com/office/drawing/2010/main">
                  <a14:imgLayer r:embed="rId3">
                    <a14:imgEffect>
                      <a14:artisticGlowEdges/>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041151" y="552158"/>
            <a:ext cx="5845995" cy="5877177"/>
          </a:xfrm>
          <a:prstGeom prst="rect">
            <a:avLst/>
          </a:prstGeom>
          <a:blipFill>
            <a:blip r:embed="rId4"/>
            <a:tile tx="0" ty="0" sx="100000" sy="100000" flip="none" algn="tl"/>
          </a:blipFill>
          <a:effectLst>
            <a:softEdge rad="635000"/>
          </a:effectLst>
        </p:spPr>
      </p:pic>
      <p:sp>
        <p:nvSpPr>
          <p:cNvPr id="2" name="Title 1">
            <a:extLst>
              <a:ext uri="{FF2B5EF4-FFF2-40B4-BE49-F238E27FC236}">
                <a16:creationId xmlns:a16="http://schemas.microsoft.com/office/drawing/2014/main" id="{A0D44252-25D2-C71C-1AF5-887F776D1784}"/>
              </a:ext>
            </a:extLst>
          </p:cNvPr>
          <p:cNvSpPr>
            <a:spLocks noGrp="1"/>
          </p:cNvSpPr>
          <p:nvPr>
            <p:ph type="ctrTitle"/>
          </p:nvPr>
        </p:nvSpPr>
        <p:spPr>
          <a:xfrm>
            <a:off x="1523999" y="868361"/>
            <a:ext cx="10013879" cy="4022137"/>
          </a:xfrm>
        </p:spPr>
        <p:txBody>
          <a:bodyPr>
            <a:normAutofit/>
          </a:bodyPr>
          <a:lstStyle/>
          <a:p>
            <a:pPr algn="r"/>
            <a:r>
              <a:rPr lang="pl-PL" sz="8800" b="1" i="0" cap="all" dirty="0">
                <a:effectLst/>
                <a:latin typeface="Roboto" panose="02000000000000000000" pitchFamily="2" charset="0"/>
              </a:rPr>
              <a:t>ZAŠTITA NA RADU</a:t>
            </a:r>
            <a:br>
              <a:rPr lang="pl-PL" sz="1100" b="1" i="0" cap="all" dirty="0">
                <a:effectLst/>
                <a:latin typeface="Roboto" panose="02000000000000000000" pitchFamily="2" charset="0"/>
              </a:rPr>
            </a:br>
            <a:r>
              <a:rPr lang="pl-PL" sz="2000" b="0" i="0" cap="all" dirty="0">
                <a:effectLst/>
                <a:latin typeface="Roboto" panose="02000000000000000000" pitchFamily="2" charset="0"/>
              </a:rPr>
              <a:t>H-8 </a:t>
            </a:r>
            <a:r>
              <a:rPr lang="pl-PL" sz="2000" b="0" i="0" dirty="0">
                <a:effectLst/>
                <a:latin typeface="Roboto" panose="02000000000000000000" pitchFamily="2" charset="0"/>
              </a:rPr>
              <a:t>d.o.o.</a:t>
            </a:r>
            <a:endParaRPr lang="hr-HR" sz="2000" dirty="0"/>
          </a:p>
        </p:txBody>
      </p:sp>
    </p:spTree>
    <p:extLst>
      <p:ext uri="{BB962C8B-B14F-4D97-AF65-F5344CB8AC3E}">
        <p14:creationId xmlns:p14="http://schemas.microsoft.com/office/powerpoint/2010/main" val="3263067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B42A-09A5-468F-96FC-52D29AAA64DB}"/>
              </a:ext>
            </a:extLst>
          </p:cNvPr>
          <p:cNvSpPr>
            <a:spLocks noGrp="1"/>
          </p:cNvSpPr>
          <p:nvPr>
            <p:ph type="title"/>
          </p:nvPr>
        </p:nvSpPr>
        <p:spPr>
          <a:xfrm>
            <a:off x="838200" y="339048"/>
            <a:ext cx="10515600" cy="945222"/>
          </a:xfrm>
        </p:spPr>
        <p:txBody>
          <a:bodyPr>
            <a:normAutofit fontScale="90000"/>
          </a:bodyPr>
          <a:lstStyle/>
          <a:p>
            <a:r>
              <a:rPr lang="pl-PL" sz="3600" b="1" i="0" cap="all" dirty="0">
                <a:solidFill>
                  <a:schemeClr val="bg1">
                    <a:lumMod val="75000"/>
                  </a:schemeClr>
                </a:solidFill>
                <a:effectLst/>
                <a:latin typeface="Roboto" panose="02000000000000000000" pitchFamily="2" charset="0"/>
              </a:rPr>
              <a:t>Osposobljavanje za rad na siguran način</a:t>
            </a:r>
            <a:endParaRPr lang="hr-HR" sz="3600" b="1" dirty="0">
              <a:solidFill>
                <a:schemeClr val="bg1">
                  <a:lumMod val="75000"/>
                </a:schemeClr>
              </a:solidFill>
            </a:endParaRPr>
          </a:p>
        </p:txBody>
      </p:sp>
      <p:sp>
        <p:nvSpPr>
          <p:cNvPr id="3" name="Content Placeholder 2">
            <a:extLst>
              <a:ext uri="{FF2B5EF4-FFF2-40B4-BE49-F238E27FC236}">
                <a16:creationId xmlns:a16="http://schemas.microsoft.com/office/drawing/2014/main" id="{D600E450-0547-FE80-5078-59979E7872D1}"/>
              </a:ext>
            </a:extLst>
          </p:cNvPr>
          <p:cNvSpPr>
            <a:spLocks noGrp="1"/>
          </p:cNvSpPr>
          <p:nvPr>
            <p:ph idx="1"/>
          </p:nvPr>
        </p:nvSpPr>
        <p:spPr>
          <a:xfrm>
            <a:off x="838200" y="1150706"/>
            <a:ext cx="10515600" cy="5026257"/>
          </a:xfrm>
        </p:spPr>
        <p:txBody>
          <a:bodyPr>
            <a:normAutofit fontScale="77500" lnSpcReduction="20000"/>
          </a:bodyPr>
          <a:lstStyle/>
          <a:p>
            <a:pPr marL="0" indent="0" algn="l">
              <a:buNone/>
            </a:pPr>
            <a:r>
              <a:rPr lang="hr-HR" b="0" i="0" dirty="0">
                <a:solidFill>
                  <a:schemeClr val="bg1"/>
                </a:solidFill>
                <a:effectLst/>
                <a:latin typeface="Roboto" panose="02000000000000000000" pitchFamily="2" charset="0"/>
              </a:rPr>
              <a:t>Poslodavac je obvezan, na temelju procjene rizika, osposobiti radnika za rad na siguran način, i to:</a:t>
            </a:r>
          </a:p>
          <a:p>
            <a:pPr algn="l"/>
            <a:r>
              <a:rPr lang="hr-HR" b="0" i="0" dirty="0">
                <a:solidFill>
                  <a:schemeClr val="bg1"/>
                </a:solidFill>
                <a:effectLst/>
                <a:latin typeface="Roboto" panose="02000000000000000000" pitchFamily="2" charset="0"/>
              </a:rPr>
              <a:t>prije početka rada,</a:t>
            </a:r>
          </a:p>
          <a:p>
            <a:pPr algn="l"/>
            <a:r>
              <a:rPr lang="hr-HR" b="0" i="0" dirty="0">
                <a:solidFill>
                  <a:schemeClr val="bg1"/>
                </a:solidFill>
                <a:effectLst/>
                <a:latin typeface="Roboto" panose="02000000000000000000" pitchFamily="2" charset="0"/>
              </a:rPr>
              <a:t>kod promjena u radnom postupku,</a:t>
            </a:r>
          </a:p>
          <a:p>
            <a:pPr algn="l"/>
            <a:r>
              <a:rPr lang="hr-HR" b="0" i="0" dirty="0">
                <a:solidFill>
                  <a:schemeClr val="bg1"/>
                </a:solidFill>
                <a:effectLst/>
                <a:latin typeface="Roboto" panose="02000000000000000000" pitchFamily="2" charset="0"/>
              </a:rPr>
              <a:t>kod uvođenja nove radne opreme ili njezine promjene,</a:t>
            </a:r>
          </a:p>
          <a:p>
            <a:pPr algn="l"/>
            <a:r>
              <a:rPr lang="hr-HR" b="0" i="0" dirty="0">
                <a:solidFill>
                  <a:schemeClr val="bg1"/>
                </a:solidFill>
                <a:effectLst/>
                <a:latin typeface="Roboto" panose="02000000000000000000" pitchFamily="2" charset="0"/>
              </a:rPr>
              <a:t>kod uvođenja nove tehnologije,</a:t>
            </a:r>
          </a:p>
          <a:p>
            <a:pPr algn="l"/>
            <a:r>
              <a:rPr lang="hr-HR" b="0" i="0" dirty="0">
                <a:solidFill>
                  <a:schemeClr val="bg1"/>
                </a:solidFill>
                <a:effectLst/>
                <a:latin typeface="Roboto" panose="02000000000000000000" pitchFamily="2" charset="0"/>
              </a:rPr>
              <a:t>kod upućivanja radnika na novi posao, odnosno na novo mjesto rada,</a:t>
            </a:r>
          </a:p>
          <a:p>
            <a:pPr algn="l"/>
            <a:r>
              <a:rPr lang="hr-HR" b="0" i="0" dirty="0">
                <a:solidFill>
                  <a:schemeClr val="bg1"/>
                </a:solidFill>
                <a:effectLst/>
                <a:latin typeface="Roboto" panose="02000000000000000000" pitchFamily="2" charset="0"/>
              </a:rPr>
              <a:t>kod utvrđenog oštećenja zdravlja uzrokovanog opasnostima, štetnostima ili naporima na radu.</a:t>
            </a:r>
          </a:p>
          <a:p>
            <a:pPr algn="l"/>
            <a:r>
              <a:rPr lang="hr-HR" b="0" i="0" dirty="0">
                <a:solidFill>
                  <a:schemeClr val="bg1"/>
                </a:solidFill>
                <a:effectLst/>
                <a:latin typeface="Roboto" panose="02000000000000000000" pitchFamily="2" charset="0"/>
              </a:rPr>
              <a:t>Poslodavac će osposobljavanje provodi na način da radnika obavijesti o svim činjenicama i okolnostima koje utječu ili bi mogle utjecati na sigurnost i zdravlje radnika, da radniku objasni i da radnika osposobi za praktičnu primjenu mjera zaštite na radu koje je dužan primjenjivati tijekom rada u skladu s procjenom rizika kojima je izložen na radu i u vezi s radom.</a:t>
            </a:r>
          </a:p>
          <a:p>
            <a:pPr algn="l"/>
            <a:r>
              <a:rPr lang="hr-HR" b="0" i="0" dirty="0">
                <a:solidFill>
                  <a:schemeClr val="bg1"/>
                </a:solidFill>
                <a:effectLst/>
                <a:latin typeface="Roboto" panose="02000000000000000000" pitchFamily="2" charset="0"/>
              </a:rPr>
              <a:t>Poslodavac je obvezan osposobljavanje radnika, ovlaštenika i povjerenika radnika za zaštitu na radu provoditi tijekom radnog vremena o svom trošku.</a:t>
            </a:r>
          </a:p>
          <a:p>
            <a:endParaRPr lang="hr-HR" dirty="0">
              <a:solidFill>
                <a:schemeClr val="bg1"/>
              </a:solidFill>
            </a:endParaRPr>
          </a:p>
        </p:txBody>
      </p:sp>
      <p:sp>
        <p:nvSpPr>
          <p:cNvPr id="5" name="WordArt 8">
            <a:extLst>
              <a:ext uri="{FF2B5EF4-FFF2-40B4-BE49-F238E27FC236}">
                <a16:creationId xmlns:a16="http://schemas.microsoft.com/office/drawing/2014/main" id="{99D27D1D-92BC-D7A3-A237-324BD2952928}"/>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848575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54F7-DD95-ACFA-0170-15B12E1C770B}"/>
              </a:ext>
            </a:extLst>
          </p:cNvPr>
          <p:cNvSpPr>
            <a:spLocks noGrp="1"/>
          </p:cNvSpPr>
          <p:nvPr>
            <p:ph type="title"/>
          </p:nvPr>
        </p:nvSpPr>
        <p:spPr/>
        <p:txBody>
          <a:bodyPr>
            <a:normAutofit fontScale="90000"/>
          </a:bodyPr>
          <a:lstStyle/>
          <a:p>
            <a:br>
              <a:rPr lang="pl-PL" b="1" i="0" cap="all" dirty="0">
                <a:solidFill>
                  <a:schemeClr val="bg1">
                    <a:lumMod val="65000"/>
                  </a:schemeClr>
                </a:solidFill>
                <a:effectLst/>
                <a:latin typeface="Roboto" panose="02000000000000000000" pitchFamily="2" charset="0"/>
              </a:rPr>
            </a:br>
            <a:br>
              <a:rPr lang="pl-PL" b="1" i="0" cap="all" dirty="0">
                <a:solidFill>
                  <a:schemeClr val="bg1">
                    <a:lumMod val="65000"/>
                  </a:schemeClr>
                </a:solidFill>
                <a:effectLst/>
                <a:latin typeface="Roboto" panose="02000000000000000000" pitchFamily="2" charset="0"/>
              </a:rPr>
            </a:br>
            <a:r>
              <a:rPr lang="pl-PL" b="1" i="0" cap="all" dirty="0">
                <a:solidFill>
                  <a:schemeClr val="bg1">
                    <a:lumMod val="65000"/>
                  </a:schemeClr>
                </a:solidFill>
                <a:effectLst/>
                <a:latin typeface="Roboto" panose="02000000000000000000" pitchFamily="2" charset="0"/>
              </a:rPr>
              <a:t>Zabrana rada radnika koji nije osposobljen za rad na siguran način</a:t>
            </a:r>
            <a:br>
              <a:rPr lang="pl-PL" b="1" i="0" cap="all" dirty="0">
                <a:solidFill>
                  <a:schemeClr val="bg1">
                    <a:lumMod val="65000"/>
                  </a:schemeClr>
                </a:solidFill>
                <a:effectLst/>
                <a:latin typeface="Roboto" panose="02000000000000000000" pitchFamily="2" charset="0"/>
              </a:rPr>
            </a:br>
            <a:br>
              <a:rPr lang="pl-PL" b="1" i="0" dirty="0">
                <a:solidFill>
                  <a:schemeClr val="bg1">
                    <a:lumMod val="65000"/>
                  </a:schemeClr>
                </a:solidFill>
                <a:effectLst/>
                <a:latin typeface="Roboto" panose="02000000000000000000" pitchFamily="2" charset="0"/>
              </a:rPr>
            </a:br>
            <a:endParaRPr lang="hr-HR" b="1" dirty="0">
              <a:solidFill>
                <a:schemeClr val="bg1">
                  <a:lumMod val="65000"/>
                </a:schemeClr>
              </a:solidFill>
            </a:endParaRPr>
          </a:p>
        </p:txBody>
      </p:sp>
      <p:sp>
        <p:nvSpPr>
          <p:cNvPr id="3" name="Content Placeholder 2">
            <a:extLst>
              <a:ext uri="{FF2B5EF4-FFF2-40B4-BE49-F238E27FC236}">
                <a16:creationId xmlns:a16="http://schemas.microsoft.com/office/drawing/2014/main" id="{AFEAD7E4-62EE-7EC8-7134-57C4166F768C}"/>
              </a:ext>
            </a:extLst>
          </p:cNvPr>
          <p:cNvSpPr>
            <a:spLocks noGrp="1"/>
          </p:cNvSpPr>
          <p:nvPr>
            <p:ph idx="1"/>
          </p:nvPr>
        </p:nvSpPr>
        <p:spPr/>
        <p:txBody>
          <a:bodyPr/>
          <a:lstStyle/>
          <a:p>
            <a:pPr algn="l"/>
            <a:r>
              <a:rPr lang="hr-HR" b="0" i="0" dirty="0">
                <a:solidFill>
                  <a:schemeClr val="bg1"/>
                </a:solidFill>
                <a:effectLst/>
                <a:latin typeface="Roboto" panose="02000000000000000000" pitchFamily="2" charset="0"/>
              </a:rPr>
              <a:t>Poslodavac ne smije dozvoliti samostalno obavljanje poslova radniku koji prethodno nije osposobljen za rad na siguran način.</a:t>
            </a:r>
          </a:p>
          <a:p>
            <a:pPr marL="0" indent="0" algn="l">
              <a:buNone/>
            </a:pPr>
            <a:endParaRPr lang="hr-HR" b="0" i="0" dirty="0">
              <a:solidFill>
                <a:schemeClr val="bg1"/>
              </a:solidFill>
              <a:effectLst/>
              <a:latin typeface="Roboto" panose="02000000000000000000" pitchFamily="2" charset="0"/>
            </a:endParaRPr>
          </a:p>
          <a:p>
            <a:pPr algn="l"/>
            <a:r>
              <a:rPr lang="hr-HR" b="0" i="0" dirty="0">
                <a:solidFill>
                  <a:schemeClr val="bg1"/>
                </a:solidFill>
                <a:effectLst/>
                <a:latin typeface="Roboto" panose="02000000000000000000" pitchFamily="2" charset="0"/>
              </a:rPr>
              <a:t>Radniku koji nije osposobljen za rad na siguran način, poslodavac je obvezan osigurati rad pod neposrednim nadzorom radnika osposobljenog za rad na siguran način, ali ne dulje od 60 dana.</a:t>
            </a:r>
          </a:p>
          <a:p>
            <a:endParaRPr lang="hr-HR" dirty="0">
              <a:solidFill>
                <a:schemeClr val="bg1"/>
              </a:solidFill>
            </a:endParaRPr>
          </a:p>
        </p:txBody>
      </p:sp>
      <p:sp>
        <p:nvSpPr>
          <p:cNvPr id="5" name="WordArt 8">
            <a:extLst>
              <a:ext uri="{FF2B5EF4-FFF2-40B4-BE49-F238E27FC236}">
                <a16:creationId xmlns:a16="http://schemas.microsoft.com/office/drawing/2014/main" id="{507643BE-403B-1AD9-46AD-243F32BB4439}"/>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3509299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3009C-97C5-FBDB-A05A-9A0F0158D281}"/>
              </a:ext>
            </a:extLst>
          </p:cNvPr>
          <p:cNvSpPr>
            <a:spLocks noGrp="1"/>
          </p:cNvSpPr>
          <p:nvPr>
            <p:ph type="title"/>
          </p:nvPr>
        </p:nvSpPr>
        <p:spPr/>
        <p:txBody>
          <a:bodyPr>
            <a:normAutofit fontScale="90000"/>
          </a:bodyPr>
          <a:lstStyle/>
          <a:p>
            <a:br>
              <a:rPr lang="pl-PL" b="1" i="0" cap="all" dirty="0">
                <a:solidFill>
                  <a:schemeClr val="bg1">
                    <a:lumMod val="75000"/>
                  </a:schemeClr>
                </a:solidFill>
                <a:effectLst/>
                <a:latin typeface="Roboto" panose="02000000000000000000" pitchFamily="2" charset="0"/>
              </a:rPr>
            </a:br>
            <a:br>
              <a:rPr lang="pl-PL" b="1" i="0" cap="all" dirty="0">
                <a:solidFill>
                  <a:schemeClr val="bg1">
                    <a:lumMod val="75000"/>
                  </a:schemeClr>
                </a:solidFill>
                <a:effectLst/>
                <a:latin typeface="Roboto" panose="02000000000000000000" pitchFamily="2" charset="0"/>
              </a:rPr>
            </a:br>
            <a:r>
              <a:rPr lang="pl-PL" b="1" i="0" cap="all" dirty="0">
                <a:solidFill>
                  <a:schemeClr val="bg1">
                    <a:lumMod val="75000"/>
                  </a:schemeClr>
                </a:solidFill>
                <a:effectLst/>
                <a:latin typeface="Roboto" panose="02000000000000000000" pitchFamily="2" charset="0"/>
              </a:rPr>
              <a:t>Sredstva rada, osobna zaštitna oprema i mjesta rada</a:t>
            </a:r>
            <a:br>
              <a:rPr lang="pl-PL" b="1" i="0" cap="all" dirty="0">
                <a:solidFill>
                  <a:schemeClr val="bg1">
                    <a:lumMod val="75000"/>
                  </a:schemeClr>
                </a:solidFill>
                <a:effectLst/>
                <a:latin typeface="Roboto" panose="02000000000000000000" pitchFamily="2" charset="0"/>
              </a:rPr>
            </a:br>
            <a:br>
              <a:rPr lang="pl-PL" b="1" i="0" dirty="0">
                <a:solidFill>
                  <a:schemeClr val="bg1">
                    <a:lumMod val="75000"/>
                  </a:schemeClr>
                </a:solidFill>
                <a:effectLst/>
                <a:latin typeface="Roboto" panose="02000000000000000000" pitchFamily="2" charset="0"/>
              </a:rPr>
            </a:br>
            <a:endParaRPr lang="hr-HR" b="1" dirty="0">
              <a:solidFill>
                <a:schemeClr val="bg1">
                  <a:lumMod val="75000"/>
                </a:schemeClr>
              </a:solidFill>
            </a:endParaRPr>
          </a:p>
        </p:txBody>
      </p:sp>
      <p:sp>
        <p:nvSpPr>
          <p:cNvPr id="3" name="Content Placeholder 2">
            <a:extLst>
              <a:ext uri="{FF2B5EF4-FFF2-40B4-BE49-F238E27FC236}">
                <a16:creationId xmlns:a16="http://schemas.microsoft.com/office/drawing/2014/main" id="{D1D0D7FD-9E42-475D-C632-1F9E669D2724}"/>
              </a:ext>
            </a:extLst>
          </p:cNvPr>
          <p:cNvSpPr>
            <a:spLocks noGrp="1"/>
          </p:cNvSpPr>
          <p:nvPr>
            <p:ph idx="1"/>
          </p:nvPr>
        </p:nvSpPr>
        <p:spPr/>
        <p:txBody>
          <a:bodyPr>
            <a:normAutofit fontScale="92500"/>
          </a:bodyPr>
          <a:lstStyle/>
          <a:p>
            <a:pPr algn="l"/>
            <a:r>
              <a:rPr lang="hr-HR" b="0" i="0" dirty="0">
                <a:solidFill>
                  <a:schemeClr val="bg1"/>
                </a:solidFill>
                <a:effectLst/>
                <a:latin typeface="Roboto" panose="02000000000000000000" pitchFamily="2" charset="0"/>
              </a:rPr>
              <a:t>Poslodavac je obvezan osigurati da sredstva rada i osobna zaštitna oprema u uporabi budu u svakom trenutku sigurni, održavani, za rad prilagođeni i u ispravnom stanju te da se koriste u skladu s pravilima zaštite na radu, tehničkim propisima i uputama proizvođača tako da za vrijeme rada ne ugrožavaju radnike.</a:t>
            </a:r>
          </a:p>
          <a:p>
            <a:pPr algn="l"/>
            <a:r>
              <a:rPr lang="hr-HR" b="0" i="0" dirty="0">
                <a:solidFill>
                  <a:schemeClr val="bg1"/>
                </a:solidFill>
                <a:effectLst/>
                <a:latin typeface="Roboto" panose="02000000000000000000" pitchFamily="2" charset="0"/>
              </a:rPr>
              <a:t>Poslodavac je obvezan isključiti iz uporabe sredstva rada i osobnu zaštitnu opremu na kojoj nastanu promjene zbog kojih postoje rizici za sigurnost i zdravlje radnika.</a:t>
            </a:r>
          </a:p>
          <a:p>
            <a:pPr algn="l"/>
            <a:r>
              <a:rPr lang="hr-HR" b="0" i="0" dirty="0">
                <a:solidFill>
                  <a:schemeClr val="bg1"/>
                </a:solidFill>
                <a:effectLst/>
                <a:latin typeface="Roboto" panose="02000000000000000000" pitchFamily="2" charset="0"/>
              </a:rPr>
              <a:t>Poslodavac je obvezan osigurati da su mjesta rada koja se koriste u svakom trenutku sigurna, održavana, za rad prilagođena i u ispravnom stanju, u skladu s pravilima zaštite na radu.</a:t>
            </a:r>
          </a:p>
          <a:p>
            <a:endParaRPr lang="hr-HR" dirty="0">
              <a:solidFill>
                <a:schemeClr val="bg1"/>
              </a:solidFill>
            </a:endParaRPr>
          </a:p>
        </p:txBody>
      </p:sp>
      <p:sp>
        <p:nvSpPr>
          <p:cNvPr id="5" name="WordArt 8">
            <a:extLst>
              <a:ext uri="{FF2B5EF4-FFF2-40B4-BE49-F238E27FC236}">
                <a16:creationId xmlns:a16="http://schemas.microsoft.com/office/drawing/2014/main" id="{B90B226A-9AF9-4B41-AE82-36C8C1E5D4C2}"/>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4227830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02D39-B948-1836-8FBE-8C590432C921}"/>
              </a:ext>
            </a:extLst>
          </p:cNvPr>
          <p:cNvSpPr>
            <a:spLocks noGrp="1"/>
          </p:cNvSpPr>
          <p:nvPr>
            <p:ph type="title"/>
          </p:nvPr>
        </p:nvSpPr>
        <p:spPr/>
        <p:txBody>
          <a:bodyPr/>
          <a:lstStyle/>
          <a:p>
            <a:r>
              <a:rPr lang="hr-HR" b="1" i="0" cap="all" dirty="0">
                <a:solidFill>
                  <a:schemeClr val="bg1">
                    <a:lumMod val="75000"/>
                  </a:schemeClr>
                </a:solidFill>
                <a:effectLst/>
                <a:latin typeface="Roboto" panose="02000000000000000000" pitchFamily="2" charset="0"/>
              </a:rPr>
              <a:t>Ozljeda na radu</a:t>
            </a:r>
            <a:endParaRPr lang="hr-HR" b="1" dirty="0">
              <a:solidFill>
                <a:schemeClr val="bg1">
                  <a:lumMod val="75000"/>
                </a:schemeClr>
              </a:solidFill>
            </a:endParaRPr>
          </a:p>
        </p:txBody>
      </p:sp>
      <p:sp>
        <p:nvSpPr>
          <p:cNvPr id="3" name="Content Placeholder 2">
            <a:extLst>
              <a:ext uri="{FF2B5EF4-FFF2-40B4-BE49-F238E27FC236}">
                <a16:creationId xmlns:a16="http://schemas.microsoft.com/office/drawing/2014/main" id="{AD050D76-572E-DB72-5CD6-A2777BB4944F}"/>
              </a:ext>
            </a:extLst>
          </p:cNvPr>
          <p:cNvSpPr>
            <a:spLocks noGrp="1"/>
          </p:cNvSpPr>
          <p:nvPr>
            <p:ph idx="1"/>
          </p:nvPr>
        </p:nvSpPr>
        <p:spPr>
          <a:xfrm>
            <a:off x="838200" y="1345915"/>
            <a:ext cx="10515600" cy="5146960"/>
          </a:xfrm>
        </p:spPr>
        <p:txBody>
          <a:bodyPr>
            <a:normAutofit fontScale="77500" lnSpcReduction="20000"/>
          </a:bodyPr>
          <a:lstStyle/>
          <a:p>
            <a:pPr algn="just"/>
            <a:r>
              <a:rPr lang="hr-HR" b="0" i="0" dirty="0">
                <a:solidFill>
                  <a:schemeClr val="bg1"/>
                </a:solidFill>
                <a:effectLst/>
                <a:latin typeface="Roboto" panose="02000000000000000000" pitchFamily="2" charset="0"/>
              </a:rPr>
              <a:t>Provođenje zaštite  na radu ima svrhu da ljudi budu pošteđeni osobnih agonija zbog ozljeda na radu. Naime, sve što stroj može napraviti sirovini – zdrobiti je, ispeći, prepiliti, žigosati, samljeti – to isto može napraviti i radniku koji upravlja tim strojem ili ga nadzire. Primjerice, nezaštićene pogonske osovine mogu uzrokovati gubitak prstiju, ruku, pa i smrtne ozljede.</a:t>
            </a:r>
          </a:p>
          <a:p>
            <a:pPr algn="just"/>
            <a:endParaRPr lang="hr-HR" b="0" i="0" dirty="0">
              <a:solidFill>
                <a:schemeClr val="bg1"/>
              </a:solidFill>
              <a:effectLst/>
              <a:latin typeface="Roboto" panose="02000000000000000000" pitchFamily="2" charset="0"/>
            </a:endParaRPr>
          </a:p>
          <a:p>
            <a:pPr algn="just"/>
            <a:r>
              <a:rPr lang="hr-HR" b="0" i="0" dirty="0">
                <a:solidFill>
                  <a:schemeClr val="bg1"/>
                </a:solidFill>
                <a:effectLst/>
                <a:latin typeface="Roboto" panose="02000000000000000000" pitchFamily="2" charset="0"/>
              </a:rPr>
              <a:t>Ozljede na radu posljedice su neočekivanih i neželjenih događaja koji su se u pravilu mogli izbjeći.  </a:t>
            </a:r>
          </a:p>
          <a:p>
            <a:pPr algn="just"/>
            <a:r>
              <a:rPr lang="hr-HR" b="0" i="0" dirty="0">
                <a:solidFill>
                  <a:schemeClr val="bg1"/>
                </a:solidFill>
                <a:effectLst/>
                <a:latin typeface="Roboto" panose="02000000000000000000" pitchFamily="2" charset="0"/>
              </a:rPr>
              <a:t>Ozljede nastaju u trenutku, dakle izazvane su neposrednim i kratkotrajnim mehaničkim, fizikalnim ili kemijskim djelovanjem, dok bolesti, odnosno profesionalna oboljenja, nastaju nakon dugotrajnog izlaganja nezdravoj i štetnoj radnoj okolini.</a:t>
            </a:r>
          </a:p>
          <a:p>
            <a:pPr algn="just"/>
            <a:br>
              <a:rPr lang="hr-HR" b="0" i="0" dirty="0">
                <a:solidFill>
                  <a:schemeClr val="bg1"/>
                </a:solidFill>
                <a:effectLst/>
                <a:latin typeface="Roboto" panose="02000000000000000000" pitchFamily="2" charset="0"/>
              </a:rPr>
            </a:br>
            <a:r>
              <a:rPr lang="hr-HR" b="0" i="0" dirty="0">
                <a:solidFill>
                  <a:schemeClr val="bg1"/>
                </a:solidFill>
                <a:effectLst/>
                <a:latin typeface="Roboto" panose="02000000000000000000" pitchFamily="2" charset="0"/>
              </a:rPr>
              <a:t>Materijalne posljedice ozljeda na radu za radnike mogu biti sljedeće:</a:t>
            </a:r>
          </a:p>
          <a:p>
            <a:pPr algn="just"/>
            <a:r>
              <a:rPr lang="hr-HR" b="0" i="0" dirty="0">
                <a:solidFill>
                  <a:schemeClr val="bg1"/>
                </a:solidFill>
                <a:effectLst/>
                <a:latin typeface="Roboto" panose="02000000000000000000" pitchFamily="2" charset="0"/>
              </a:rPr>
              <a:t>- izgubljeni dohodak zbog odsustva s posla</a:t>
            </a:r>
          </a:p>
          <a:p>
            <a:pPr algn="just"/>
            <a:r>
              <a:rPr lang="hr-HR" b="0" i="0" dirty="0">
                <a:solidFill>
                  <a:schemeClr val="bg1"/>
                </a:solidFill>
                <a:effectLst/>
                <a:latin typeface="Roboto" panose="02000000000000000000" pitchFamily="2" charset="0"/>
              </a:rPr>
              <a:t>- moguće smanjenje ili gubitak radne sposobnosti</a:t>
            </a:r>
          </a:p>
          <a:p>
            <a:pPr algn="just"/>
            <a:r>
              <a:rPr lang="hr-HR" b="0" i="0" dirty="0">
                <a:solidFill>
                  <a:schemeClr val="bg1"/>
                </a:solidFill>
                <a:effectLst/>
                <a:latin typeface="Roboto" panose="02000000000000000000" pitchFamily="2" charset="0"/>
              </a:rPr>
              <a:t>- troškovi liječenja.</a:t>
            </a:r>
          </a:p>
          <a:p>
            <a:endParaRPr lang="hr-HR" dirty="0">
              <a:solidFill>
                <a:schemeClr val="bg1"/>
              </a:solidFill>
            </a:endParaRPr>
          </a:p>
        </p:txBody>
      </p:sp>
      <p:sp>
        <p:nvSpPr>
          <p:cNvPr id="5" name="WordArt 8">
            <a:extLst>
              <a:ext uri="{FF2B5EF4-FFF2-40B4-BE49-F238E27FC236}">
                <a16:creationId xmlns:a16="http://schemas.microsoft.com/office/drawing/2014/main" id="{4277E50B-9258-E027-D243-DBCA3CE3D678}"/>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1531319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55D0F4-0666-4867-85B7-A1D64809C8D3}"/>
              </a:ext>
            </a:extLst>
          </p:cNvPr>
          <p:cNvSpPr>
            <a:spLocks noGrp="1"/>
          </p:cNvSpPr>
          <p:nvPr>
            <p:ph idx="1"/>
          </p:nvPr>
        </p:nvSpPr>
        <p:spPr>
          <a:xfrm>
            <a:off x="838200" y="472611"/>
            <a:ext cx="10515600" cy="6020656"/>
          </a:xfrm>
        </p:spPr>
        <p:txBody>
          <a:bodyPr>
            <a:normAutofit fontScale="77500" lnSpcReduction="20000"/>
          </a:bodyPr>
          <a:lstStyle/>
          <a:p>
            <a:pPr algn="just"/>
            <a:r>
              <a:rPr lang="hr-HR" b="0" i="0" dirty="0">
                <a:solidFill>
                  <a:schemeClr val="bg1"/>
                </a:solidFill>
                <a:effectLst/>
                <a:latin typeface="Roboto" panose="02000000000000000000" pitchFamily="2" charset="0"/>
              </a:rPr>
              <a:t>Zakon o zaštiti na radu definira ozljedu na radu kao ozljedu radnika koja je nastala u prostoru poslodavca u kojemu obavlja rad, ili ga tijekom rada koristi, ili mu može pristupiti, odnosno u drugom prostoru koji nije prostor poslodavca, ali radnik u njemu obavlja rad.</a:t>
            </a:r>
          </a:p>
          <a:p>
            <a:pPr algn="just"/>
            <a:r>
              <a:rPr lang="hr-HR" b="0" i="0" dirty="0">
                <a:solidFill>
                  <a:schemeClr val="bg1"/>
                </a:solidFill>
                <a:effectLst/>
                <a:latin typeface="Roboto" panose="02000000000000000000" pitchFamily="2" charset="0"/>
              </a:rPr>
              <a:t>U propisima obveznog zdravstvenog osiguranja definirano je da se ozljedom na radu smatra svaka ozljeda koja je uzročno povezana s obavljanjem poslova na kojima radnik radi, jednako kao i svaka ozljeda na redovnom putu od stana do mjesta rada i obratno te ozljeda nastala na službenom putu.</a:t>
            </a:r>
          </a:p>
          <a:p>
            <a:pPr algn="just"/>
            <a:r>
              <a:rPr lang="hr-HR" b="0" i="0" dirty="0">
                <a:solidFill>
                  <a:schemeClr val="bg1"/>
                </a:solidFill>
                <a:effectLst/>
                <a:latin typeface="Roboto" panose="02000000000000000000" pitchFamily="2" charset="0"/>
              </a:rPr>
              <a:t>Radnici koji su doživjeli ozljedu na radu, ostvaruju prava iz osnovnog zdravstvenog osiguranja što znači stopostotnu naknadu plaće za vrijeme bolovanja, pokrivanje troškova liječenja i rehabilitacije.</a:t>
            </a:r>
          </a:p>
          <a:p>
            <a:pPr algn="just"/>
            <a:r>
              <a:rPr lang="hr-HR" b="0" i="0" dirty="0">
                <a:solidFill>
                  <a:schemeClr val="bg1"/>
                </a:solidFill>
                <a:effectLst/>
                <a:latin typeface="Roboto" panose="02000000000000000000" pitchFamily="2" charset="0"/>
              </a:rPr>
              <a:t>Da bi radnik ostvario ta prava, takvu ozljedu dužan je odmah po nastanku prijaviti poslodavcu kako bi se pokrenuo postupak utvrđivanja i priznavanja ozljede na radu. Ako on to nije u mogućnosti, u njegovo ime to mora učiniti netko drugi (na primjer rodbina, prijatelj, susjed ili sl.).</a:t>
            </a:r>
          </a:p>
          <a:p>
            <a:pPr algn="just"/>
            <a:r>
              <a:rPr lang="hr-HR" b="0" i="0" dirty="0">
                <a:solidFill>
                  <a:schemeClr val="bg1"/>
                </a:solidFill>
                <a:effectLst/>
                <a:latin typeface="Roboto" panose="02000000000000000000" pitchFamily="2" charset="0"/>
              </a:rPr>
              <a:t>Ozljeda se ne priznaje kao ozljeda na radu ako je do nje došlo zbog nesavjesnog ponašanja na radnom mjestu, primjerice ako je do ozljede došlo zbog tučnjave ili je riječ o namjernom nanošenju ozljede. Također, ozljeda na radu nije ako je riječ o napadu povezanom s kroničnom bolešću (epilepsijom, šizofrenijom) i predispozicijama koje vode bolestima kao što su infarkt i moždani udar.</a:t>
            </a:r>
          </a:p>
        </p:txBody>
      </p:sp>
      <p:sp>
        <p:nvSpPr>
          <p:cNvPr id="4" name="WordArt 8">
            <a:extLst>
              <a:ext uri="{FF2B5EF4-FFF2-40B4-BE49-F238E27FC236}">
                <a16:creationId xmlns:a16="http://schemas.microsoft.com/office/drawing/2014/main" id="{81522FD8-B91A-B463-F54E-BD69218F2B29}"/>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292681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E8315-FD21-9A90-9381-A676D6AAD895}"/>
              </a:ext>
            </a:extLst>
          </p:cNvPr>
          <p:cNvSpPr>
            <a:spLocks noGrp="1"/>
          </p:cNvSpPr>
          <p:nvPr>
            <p:ph type="title"/>
          </p:nvPr>
        </p:nvSpPr>
        <p:spPr>
          <a:xfrm>
            <a:off x="838200" y="365125"/>
            <a:ext cx="10515600" cy="806129"/>
          </a:xfrm>
        </p:spPr>
        <p:txBody>
          <a:bodyPr>
            <a:normAutofit fontScale="90000"/>
          </a:bodyPr>
          <a:lstStyle/>
          <a:p>
            <a:br>
              <a:rPr lang="pl-PL" b="1" i="0" cap="all" dirty="0">
                <a:solidFill>
                  <a:schemeClr val="bg1">
                    <a:lumMod val="75000"/>
                  </a:schemeClr>
                </a:solidFill>
                <a:effectLst/>
                <a:latin typeface="Roboto" panose="02000000000000000000" pitchFamily="2" charset="0"/>
              </a:rPr>
            </a:br>
            <a:br>
              <a:rPr lang="pl-PL" b="1" i="0" cap="all" dirty="0">
                <a:solidFill>
                  <a:schemeClr val="bg1">
                    <a:lumMod val="75000"/>
                  </a:schemeClr>
                </a:solidFill>
                <a:effectLst/>
                <a:latin typeface="Roboto" panose="02000000000000000000" pitchFamily="2" charset="0"/>
              </a:rPr>
            </a:br>
            <a:r>
              <a:rPr lang="pl-PL" b="1" i="0" cap="all" dirty="0">
                <a:solidFill>
                  <a:schemeClr val="bg1">
                    <a:lumMod val="75000"/>
                  </a:schemeClr>
                </a:solidFill>
                <a:effectLst/>
                <a:latin typeface="Roboto" panose="02000000000000000000" pitchFamily="2" charset="0"/>
              </a:rPr>
              <a:t>Stres na radu ili u vezi s radom</a:t>
            </a:r>
            <a:br>
              <a:rPr lang="pl-PL" b="1" i="0" cap="all" dirty="0">
                <a:solidFill>
                  <a:schemeClr val="bg1">
                    <a:lumMod val="75000"/>
                  </a:schemeClr>
                </a:solidFill>
                <a:effectLst/>
                <a:latin typeface="Roboto" panose="02000000000000000000" pitchFamily="2" charset="0"/>
              </a:rPr>
            </a:br>
            <a:br>
              <a:rPr lang="pl-PL" b="1" i="0" dirty="0">
                <a:solidFill>
                  <a:schemeClr val="bg1">
                    <a:lumMod val="75000"/>
                  </a:schemeClr>
                </a:solidFill>
                <a:effectLst/>
                <a:latin typeface="Roboto" panose="02000000000000000000" pitchFamily="2" charset="0"/>
              </a:rPr>
            </a:br>
            <a:endParaRPr lang="hr-HR" b="1" dirty="0">
              <a:solidFill>
                <a:schemeClr val="bg1">
                  <a:lumMod val="75000"/>
                </a:schemeClr>
              </a:solidFill>
            </a:endParaRPr>
          </a:p>
        </p:txBody>
      </p:sp>
      <p:sp>
        <p:nvSpPr>
          <p:cNvPr id="3" name="Content Placeholder 2">
            <a:extLst>
              <a:ext uri="{FF2B5EF4-FFF2-40B4-BE49-F238E27FC236}">
                <a16:creationId xmlns:a16="http://schemas.microsoft.com/office/drawing/2014/main" id="{D7D6743C-A16F-AAC6-619D-6C13C5B4C630}"/>
              </a:ext>
            </a:extLst>
          </p:cNvPr>
          <p:cNvSpPr>
            <a:spLocks noGrp="1"/>
          </p:cNvSpPr>
          <p:nvPr>
            <p:ph idx="1"/>
          </p:nvPr>
        </p:nvSpPr>
        <p:spPr>
          <a:xfrm>
            <a:off x="838200" y="1037690"/>
            <a:ext cx="10515600" cy="5139273"/>
          </a:xfrm>
        </p:spPr>
        <p:txBody>
          <a:bodyPr>
            <a:normAutofit lnSpcReduction="10000"/>
          </a:bodyPr>
          <a:lstStyle/>
          <a:p>
            <a:pPr algn="just"/>
            <a:r>
              <a:rPr lang="hr-HR" b="0" i="0" dirty="0">
                <a:solidFill>
                  <a:schemeClr val="bg1"/>
                </a:solidFill>
                <a:effectLst/>
                <a:latin typeface="Roboto" panose="02000000000000000000" pitchFamily="2" charset="0"/>
              </a:rPr>
              <a:t>Poslodavac je obvezan provoditi prevenciju stresa na radu ili u vezi s radom, koji je uzrokovan osobito čimbenicima kao što su sadržaj rada, organizacija rada, radno okruženje i loša komunikacija, kako bi sveo na najmanju mjeru potrebu radnika da svladava poteškoće zbog dugotrajnije izloženosti intenzivnom pritisku te otklonio mogućnost da se umanji radna učinkovitost radnika i pogorša njegovo zdravstveno stanje.</a:t>
            </a:r>
          </a:p>
          <a:p>
            <a:pPr algn="just"/>
            <a:r>
              <a:rPr lang="hr-HR" b="0" i="0" dirty="0">
                <a:solidFill>
                  <a:schemeClr val="bg1"/>
                </a:solidFill>
                <a:effectLst/>
                <a:latin typeface="Roboto" panose="02000000000000000000" pitchFamily="2" charset="0"/>
              </a:rPr>
              <a:t>Radnici imaju obvezu postupati u skladu s uputama poslodavca za sprječavanje, uklanjanje ili smanjivanje stresa na radu ili u vezi s radom.</a:t>
            </a:r>
          </a:p>
          <a:p>
            <a:pPr algn="just"/>
            <a:r>
              <a:rPr lang="hr-HR" b="0" i="0" dirty="0">
                <a:solidFill>
                  <a:schemeClr val="bg1"/>
                </a:solidFill>
                <a:effectLst/>
                <a:latin typeface="Roboto" panose="02000000000000000000" pitchFamily="2" charset="0"/>
              </a:rPr>
              <a:t>Radnici i njihovi predstavnici imaju obvezu surađivati s poslodavcem radi sprječavanja, uklanjanja ili smanjivanja stresa na radu ili u vezi s radom.</a:t>
            </a:r>
          </a:p>
          <a:p>
            <a:endParaRPr lang="hr-HR" dirty="0">
              <a:solidFill>
                <a:schemeClr val="bg1"/>
              </a:solidFill>
            </a:endParaRPr>
          </a:p>
        </p:txBody>
      </p:sp>
      <p:sp>
        <p:nvSpPr>
          <p:cNvPr id="5" name="WordArt 8">
            <a:extLst>
              <a:ext uri="{FF2B5EF4-FFF2-40B4-BE49-F238E27FC236}">
                <a16:creationId xmlns:a16="http://schemas.microsoft.com/office/drawing/2014/main" id="{8F105DA9-3E8D-E835-A365-85E502E53554}"/>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1574511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58ADB5-B788-58A2-47C7-2C568328D6AD}"/>
              </a:ext>
            </a:extLst>
          </p:cNvPr>
          <p:cNvSpPr>
            <a:spLocks noGrp="1"/>
          </p:cNvSpPr>
          <p:nvPr>
            <p:ph idx="1"/>
          </p:nvPr>
        </p:nvSpPr>
        <p:spPr>
          <a:xfrm>
            <a:off x="838200" y="462337"/>
            <a:ext cx="10515600" cy="5714626"/>
          </a:xfrm>
        </p:spPr>
        <p:txBody>
          <a:bodyPr>
            <a:normAutofit lnSpcReduction="10000"/>
          </a:bodyPr>
          <a:lstStyle/>
          <a:p>
            <a:pPr algn="just"/>
            <a:r>
              <a:rPr lang="hr-HR" b="1" i="0" dirty="0">
                <a:solidFill>
                  <a:schemeClr val="bg1"/>
                </a:solidFill>
                <a:effectLst/>
                <a:latin typeface="Roboto" panose="02000000000000000000" pitchFamily="2" charset="0"/>
              </a:rPr>
              <a:t>ČIMBENICI RIZIKA OD STRESA NA POSLU</a:t>
            </a:r>
            <a:endParaRPr lang="hr-HR" b="0" i="0" dirty="0">
              <a:solidFill>
                <a:schemeClr val="bg1"/>
              </a:solidFill>
              <a:effectLst/>
              <a:latin typeface="Roboto" panose="02000000000000000000" pitchFamily="2" charset="0"/>
            </a:endParaRPr>
          </a:p>
          <a:p>
            <a:pPr algn="just"/>
            <a:r>
              <a:rPr lang="hr-HR" b="0" i="0" dirty="0">
                <a:solidFill>
                  <a:schemeClr val="bg1"/>
                </a:solidFill>
                <a:effectLst/>
                <a:latin typeface="Roboto" panose="02000000000000000000" pitchFamily="2" charset="0"/>
              </a:rPr>
              <a:t>Čimbenici rizika od stresa na poslu koji mogu stvoriti rizik od stresa i drugih zdravstvene probleme su dobro poznati. Njih nazivamo psihosocijalnim rizicima. Neke vode stres povezan s poslom ili u procjenu psihosocijalnog rizika mogu ih možemo predstavlja ti neznatno drugačije ili upotrebljavati neznatno drukčije naglaske, ali u općenitom smislu mogu se sažeto prikazati kao:</a:t>
            </a:r>
          </a:p>
          <a:p>
            <a:r>
              <a:rPr lang="hr-HR" b="1" i="0" dirty="0">
                <a:solidFill>
                  <a:schemeClr val="bg1"/>
                </a:solidFill>
                <a:effectLst/>
                <a:latin typeface="Roboto" panose="02000000000000000000" pitchFamily="2" charset="0"/>
              </a:rPr>
              <a:t>Nedostatak osobnog nadzora</a:t>
            </a:r>
          </a:p>
          <a:p>
            <a:r>
              <a:rPr lang="hr-HR" b="0" i="0" dirty="0">
                <a:solidFill>
                  <a:schemeClr val="bg1"/>
                </a:solidFill>
                <a:effectLst/>
                <a:latin typeface="Roboto" panose="02000000000000000000" pitchFamily="2" charset="0"/>
              </a:rPr>
              <a:t>Imati stvari pod nadzorom je dobro. Razina nadzora koji neka osoba ima nad načinom koji radi može utjecati na razmjer doživljaja stresa. To često održava ravnotežu između količine nadzora koju ima i količine nadzora koju drugi imaju nad onim što ona čini.</a:t>
            </a:r>
            <a:endParaRPr lang="hr-HR" dirty="0">
              <a:solidFill>
                <a:schemeClr val="bg1"/>
              </a:solidFill>
            </a:endParaRPr>
          </a:p>
        </p:txBody>
      </p:sp>
      <p:sp>
        <p:nvSpPr>
          <p:cNvPr id="4" name="WordArt 8">
            <a:extLst>
              <a:ext uri="{FF2B5EF4-FFF2-40B4-BE49-F238E27FC236}">
                <a16:creationId xmlns:a16="http://schemas.microsoft.com/office/drawing/2014/main" id="{BC6A1A02-5F15-3AC0-EBD3-E5252CC440EA}"/>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1451409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A27585-1329-C286-6922-5F0E4356E039}"/>
              </a:ext>
            </a:extLst>
          </p:cNvPr>
          <p:cNvSpPr>
            <a:spLocks noGrp="1"/>
          </p:cNvSpPr>
          <p:nvPr>
            <p:ph idx="1"/>
          </p:nvPr>
        </p:nvSpPr>
        <p:spPr>
          <a:xfrm>
            <a:off x="838200" y="616449"/>
            <a:ext cx="10515600" cy="5825448"/>
          </a:xfrm>
        </p:spPr>
        <p:txBody>
          <a:bodyPr>
            <a:normAutofit lnSpcReduction="10000"/>
          </a:bodyPr>
          <a:lstStyle/>
          <a:p>
            <a:r>
              <a:rPr lang="hr-HR" b="1" i="0" dirty="0">
                <a:solidFill>
                  <a:schemeClr val="bg1"/>
                </a:solidFill>
                <a:effectLst/>
                <a:latin typeface="Roboto" panose="02000000000000000000" pitchFamily="2" charset="0"/>
              </a:rPr>
              <a:t>Neodgovarajuća potpora</a:t>
            </a:r>
          </a:p>
          <a:p>
            <a:r>
              <a:rPr lang="hr-HR" b="0" i="0" dirty="0">
                <a:solidFill>
                  <a:schemeClr val="bg1"/>
                </a:solidFill>
                <a:effectLst/>
                <a:latin typeface="Roboto" panose="02000000000000000000" pitchFamily="2" charset="0"/>
              </a:rPr>
              <a:t>Nedostatak potpore i ohrabrivanja od drugih ljudi na mjestu rada može prouzročiti stres. To se može dogoditi putem neodgovarajućeg informiranja i resursa koje radnik dobiva od organizacije za obavljanje svoga posla, ili putem očevidnog popusta drugih ljudi da prepoznavanju zahtjeve i uvijete s kojima su suočeni – ili posla koji rad.</a:t>
            </a:r>
            <a:endParaRPr lang="hr-HR" b="1" dirty="0">
              <a:solidFill>
                <a:schemeClr val="bg1"/>
              </a:solidFill>
              <a:latin typeface="Roboto" panose="02000000000000000000" pitchFamily="2" charset="0"/>
            </a:endParaRPr>
          </a:p>
          <a:p>
            <a:r>
              <a:rPr lang="hr-HR" b="1" i="0" dirty="0">
                <a:solidFill>
                  <a:schemeClr val="bg1"/>
                </a:solidFill>
                <a:effectLst/>
                <a:latin typeface="Roboto" panose="02000000000000000000" pitchFamily="2" charset="0"/>
              </a:rPr>
              <a:t>Neprihvatljivo ponašanje</a:t>
            </a:r>
          </a:p>
          <a:p>
            <a:r>
              <a:rPr lang="hr-HR" b="0" i="0" dirty="0">
                <a:solidFill>
                  <a:schemeClr val="bg1"/>
                </a:solidFill>
                <a:effectLst/>
                <a:latin typeface="Roboto" panose="02000000000000000000" pitchFamily="2" charset="0"/>
              </a:rPr>
              <a:t>Premda su razlike u mišljenjima normalne u radnim sredinama, odnosni na poslu mogu prouzročiti stres kada ljudi doživljavaju diskriminaciju, neriješene sukobe s drugima, ili se susreću s neprihvatljivim ponašanjem fizikalne ili mentalne naravi.</a:t>
            </a:r>
            <a:endParaRPr lang="hr-HR" b="1" dirty="0">
              <a:solidFill>
                <a:schemeClr val="bg1"/>
              </a:solidFill>
              <a:latin typeface="Roboto" panose="02000000000000000000" pitchFamily="2" charset="0"/>
            </a:endParaRPr>
          </a:p>
          <a:p>
            <a:r>
              <a:rPr lang="hr-HR" b="0" i="0" dirty="0">
                <a:solidFill>
                  <a:schemeClr val="bg1"/>
                </a:solidFill>
                <a:effectLst/>
                <a:latin typeface="Roboto" panose="02000000000000000000" pitchFamily="2" charset="0"/>
              </a:rPr>
              <a:t>Radnik može biti izložen riziku od nasilja ili uznemiravanju od radnih kolega ili ljudi s kojima se susreće u javnosti tijekom svoga posla.</a:t>
            </a:r>
            <a:endParaRPr lang="hr-HR" dirty="0">
              <a:solidFill>
                <a:schemeClr val="bg1"/>
              </a:solidFill>
            </a:endParaRPr>
          </a:p>
        </p:txBody>
      </p:sp>
      <p:sp>
        <p:nvSpPr>
          <p:cNvPr id="4" name="WordArt 8">
            <a:extLst>
              <a:ext uri="{FF2B5EF4-FFF2-40B4-BE49-F238E27FC236}">
                <a16:creationId xmlns:a16="http://schemas.microsoft.com/office/drawing/2014/main" id="{F8B45155-512F-F6CC-45E6-0A333F3268F4}"/>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2011853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3E8FA0-DA2D-5E4F-25F4-83AD06D59439}"/>
              </a:ext>
            </a:extLst>
          </p:cNvPr>
          <p:cNvSpPr>
            <a:spLocks noGrp="1"/>
          </p:cNvSpPr>
          <p:nvPr>
            <p:ph idx="1"/>
          </p:nvPr>
        </p:nvSpPr>
        <p:spPr>
          <a:xfrm>
            <a:off x="838200" y="452063"/>
            <a:ext cx="10515600" cy="5969285"/>
          </a:xfrm>
        </p:spPr>
        <p:txBody>
          <a:bodyPr>
            <a:normAutofit fontScale="92500"/>
          </a:bodyPr>
          <a:lstStyle/>
          <a:p>
            <a:r>
              <a:rPr lang="hr-HR" b="1" i="0" dirty="0">
                <a:solidFill>
                  <a:schemeClr val="bg1"/>
                </a:solidFill>
                <a:effectLst/>
                <a:latin typeface="Roboto" panose="02000000000000000000" pitchFamily="2" charset="0"/>
              </a:rPr>
              <a:t>Uznemiravanje</a:t>
            </a:r>
          </a:p>
          <a:p>
            <a:r>
              <a:rPr lang="hr-HR" b="0" i="0" dirty="0">
                <a:solidFill>
                  <a:schemeClr val="bg1"/>
                </a:solidFill>
                <a:effectLst/>
                <a:latin typeface="Roboto" panose="02000000000000000000" pitchFamily="2" charset="0"/>
              </a:rPr>
              <a:t>Posebno lošeg upravljanja i komunikacije, promjena unutar neke  organizacije može dovesti do nesigurnosti i sumnje, zbog čega ljudi mogu osjećati da su pod stresom. Na neki način, nesigurnost zbog neznanja što će to biti u budućnosti može biti gora od samog zvanja .</a:t>
            </a:r>
            <a:endParaRPr lang="hr-HR" b="1" dirty="0">
              <a:solidFill>
                <a:schemeClr val="bg1"/>
              </a:solidFill>
              <a:latin typeface="Roboto" panose="02000000000000000000" pitchFamily="2" charset="0"/>
            </a:endParaRPr>
          </a:p>
          <a:p>
            <a:r>
              <a:rPr lang="hr-HR" b="1" i="0" dirty="0">
                <a:solidFill>
                  <a:schemeClr val="bg1"/>
                </a:solidFill>
                <a:effectLst/>
                <a:latin typeface="Roboto" panose="02000000000000000000" pitchFamily="2" charset="0"/>
              </a:rPr>
              <a:t>Nerazumijevanje uloga i odgovornosti</a:t>
            </a:r>
          </a:p>
          <a:p>
            <a:r>
              <a:rPr lang="hr-HR" b="0" i="0" dirty="0">
                <a:solidFill>
                  <a:schemeClr val="bg1"/>
                </a:solidFill>
                <a:effectLst/>
                <a:latin typeface="Roboto" panose="02000000000000000000" pitchFamily="2" charset="0"/>
              </a:rPr>
              <a:t>Stres se često pojavljuje kada su različite uloge i odgovornosti ljudi nejasne ili tamo gdje takve uloge i odgovornosti dolaze u sukob</a:t>
            </a:r>
          </a:p>
          <a:p>
            <a:r>
              <a:rPr lang="hr-HR" b="1" i="0" dirty="0">
                <a:solidFill>
                  <a:schemeClr val="bg1"/>
                </a:solidFill>
                <a:effectLst/>
                <a:latin typeface="Roboto" panose="02000000000000000000" pitchFamily="2" charset="0"/>
              </a:rPr>
              <a:t>Nasilje od trećih strana</a:t>
            </a:r>
            <a:endParaRPr lang="hr-HR" dirty="0">
              <a:solidFill>
                <a:schemeClr val="bg1"/>
              </a:solidFill>
              <a:latin typeface="Roboto" panose="02000000000000000000" pitchFamily="2" charset="0"/>
            </a:endParaRPr>
          </a:p>
          <a:p>
            <a:r>
              <a:rPr lang="hr-HR" b="0" i="0" dirty="0">
                <a:solidFill>
                  <a:schemeClr val="bg1"/>
                </a:solidFill>
                <a:effectLst/>
                <a:latin typeface="Roboto" panose="02000000000000000000" pitchFamily="2" charset="0"/>
              </a:rPr>
              <a:t>Nasilje obuhvaća uvrede, prijetnje ili tjelesnu agresiju i potencijalno ozbiljnu opasnost rada. Situacije u kojima može doći do nasilja mogu se predvidjeti. One su usredotočene na čimbenike rizika kao što su rad s javnošću, rukovanje novcem i samostalni rad.</a:t>
            </a:r>
            <a:endParaRPr lang="hr-HR" dirty="0">
              <a:solidFill>
                <a:schemeClr val="bg1"/>
              </a:solidFill>
            </a:endParaRPr>
          </a:p>
        </p:txBody>
      </p:sp>
      <p:sp>
        <p:nvSpPr>
          <p:cNvPr id="4" name="WordArt 8">
            <a:extLst>
              <a:ext uri="{FF2B5EF4-FFF2-40B4-BE49-F238E27FC236}">
                <a16:creationId xmlns:a16="http://schemas.microsoft.com/office/drawing/2014/main" id="{3FA65B29-52C6-2F1E-A164-20969BCD7C34}"/>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33931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144A-9DC6-42B6-66BA-76497985F91F}"/>
              </a:ext>
            </a:extLst>
          </p:cNvPr>
          <p:cNvSpPr>
            <a:spLocks noGrp="1"/>
          </p:cNvSpPr>
          <p:nvPr>
            <p:ph type="title"/>
          </p:nvPr>
        </p:nvSpPr>
        <p:spPr>
          <a:xfrm>
            <a:off x="838200" y="365125"/>
            <a:ext cx="10515600" cy="785581"/>
          </a:xfrm>
        </p:spPr>
        <p:txBody>
          <a:bodyPr/>
          <a:lstStyle/>
          <a:p>
            <a:r>
              <a:rPr lang="hr-HR" b="1" i="0" cap="all" dirty="0">
                <a:solidFill>
                  <a:schemeClr val="bg1">
                    <a:lumMod val="65000"/>
                  </a:schemeClr>
                </a:solidFill>
                <a:effectLst/>
                <a:latin typeface="Roboto" panose="02000000000000000000" pitchFamily="2" charset="0"/>
              </a:rPr>
              <a:t>PRUŽANJE PRVE POMOĆI</a:t>
            </a:r>
            <a:endParaRPr lang="hr-HR" b="1" dirty="0">
              <a:solidFill>
                <a:schemeClr val="bg1">
                  <a:lumMod val="65000"/>
                </a:schemeClr>
              </a:solidFill>
            </a:endParaRPr>
          </a:p>
        </p:txBody>
      </p:sp>
      <p:sp>
        <p:nvSpPr>
          <p:cNvPr id="3" name="Content Placeholder 2">
            <a:extLst>
              <a:ext uri="{FF2B5EF4-FFF2-40B4-BE49-F238E27FC236}">
                <a16:creationId xmlns:a16="http://schemas.microsoft.com/office/drawing/2014/main" id="{75CCC7CB-DAC8-EF57-3E58-4EE9C1BA7BEE}"/>
              </a:ext>
            </a:extLst>
          </p:cNvPr>
          <p:cNvSpPr>
            <a:spLocks noGrp="1"/>
          </p:cNvSpPr>
          <p:nvPr>
            <p:ph idx="1"/>
          </p:nvPr>
        </p:nvSpPr>
        <p:spPr>
          <a:xfrm>
            <a:off x="838200" y="1150706"/>
            <a:ext cx="10515600" cy="5026257"/>
          </a:xfrm>
        </p:spPr>
        <p:txBody>
          <a:bodyPr/>
          <a:lstStyle/>
          <a:p>
            <a:pPr algn="l"/>
            <a:r>
              <a:rPr lang="hr-HR" b="0" i="0" dirty="0">
                <a:solidFill>
                  <a:schemeClr val="bg1"/>
                </a:solidFill>
                <a:effectLst/>
                <a:latin typeface="Roboto" panose="02000000000000000000" pitchFamily="2" charset="0"/>
              </a:rPr>
              <a:t>Na svakom radilištu i u radnim prostorijama gdje istovremeno radi dva do pedeset radnika, najmanje jedan radnik, te još po jedan do svakih sljedećih pedeset radnika, mora biti osposobljen za pružanje prve pomoći u skladu s pravilima zaštite na radu i u pisanom obliku dobiti obavijest da je određen za pružanje prve pomoći.</a:t>
            </a:r>
          </a:p>
          <a:p>
            <a:pPr marL="0" indent="0" algn="l">
              <a:buNone/>
            </a:pPr>
            <a:endParaRPr lang="hr-HR" b="0" i="0" dirty="0">
              <a:solidFill>
                <a:schemeClr val="bg1"/>
              </a:solidFill>
              <a:effectLst/>
              <a:latin typeface="Roboto" panose="02000000000000000000" pitchFamily="2" charset="0"/>
            </a:endParaRPr>
          </a:p>
          <a:p>
            <a:pPr algn="l"/>
            <a:r>
              <a:rPr lang="hr-HR" b="0" i="0" dirty="0">
                <a:solidFill>
                  <a:schemeClr val="bg1"/>
                </a:solidFill>
                <a:effectLst/>
                <a:latin typeface="Roboto" panose="02000000000000000000" pitchFamily="2" charset="0"/>
              </a:rPr>
              <a:t>Poslodavac je obavezan osigurati sredstva i opremu za pružanje prve pomoći, koji uvijek moraju biti dostupni, označeni i zaštićeni od neovlaštenog korištenja.</a:t>
            </a:r>
          </a:p>
          <a:p>
            <a:endParaRPr lang="hr-HR" dirty="0">
              <a:solidFill>
                <a:schemeClr val="bg1"/>
              </a:solidFill>
            </a:endParaRPr>
          </a:p>
        </p:txBody>
      </p:sp>
      <p:sp>
        <p:nvSpPr>
          <p:cNvPr id="5" name="WordArt 8">
            <a:extLst>
              <a:ext uri="{FF2B5EF4-FFF2-40B4-BE49-F238E27FC236}">
                <a16:creationId xmlns:a16="http://schemas.microsoft.com/office/drawing/2014/main" id="{67FE0A32-C4EE-4BE6-7F79-3A24037C4D3A}"/>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2745966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C4F75-2E2B-F2BC-B329-9EB696330D99}"/>
              </a:ext>
            </a:extLst>
          </p:cNvPr>
          <p:cNvSpPr>
            <a:spLocks noGrp="1"/>
          </p:cNvSpPr>
          <p:nvPr>
            <p:ph type="title"/>
          </p:nvPr>
        </p:nvSpPr>
        <p:spPr/>
        <p:txBody>
          <a:bodyPr/>
          <a:lstStyle/>
          <a:p>
            <a:r>
              <a:rPr lang="pl-PL" b="1" i="0" cap="all" dirty="0">
                <a:solidFill>
                  <a:schemeClr val="bg1">
                    <a:lumMod val="75000"/>
                  </a:schemeClr>
                </a:solidFill>
                <a:effectLst/>
                <a:latin typeface="Roboto" panose="02000000000000000000" pitchFamily="2" charset="0"/>
              </a:rPr>
              <a:t>UVOD U ZAŠTITU NA RADU</a:t>
            </a:r>
            <a:endParaRPr lang="hr-HR" b="1" dirty="0">
              <a:solidFill>
                <a:schemeClr val="bg1">
                  <a:lumMod val="75000"/>
                </a:schemeClr>
              </a:solidFill>
            </a:endParaRPr>
          </a:p>
        </p:txBody>
      </p:sp>
      <p:sp>
        <p:nvSpPr>
          <p:cNvPr id="3" name="Content Placeholder 2">
            <a:extLst>
              <a:ext uri="{FF2B5EF4-FFF2-40B4-BE49-F238E27FC236}">
                <a16:creationId xmlns:a16="http://schemas.microsoft.com/office/drawing/2014/main" id="{76575E54-0033-2B9C-2B8F-22D5B8B94E40}"/>
              </a:ext>
            </a:extLst>
          </p:cNvPr>
          <p:cNvSpPr>
            <a:spLocks noGrp="1"/>
          </p:cNvSpPr>
          <p:nvPr>
            <p:ph idx="1"/>
          </p:nvPr>
        </p:nvSpPr>
        <p:spPr>
          <a:xfrm>
            <a:off x="838200" y="1387011"/>
            <a:ext cx="10515600" cy="5105864"/>
          </a:xfrm>
        </p:spPr>
        <p:txBody>
          <a:bodyPr>
            <a:normAutofit/>
          </a:bodyPr>
          <a:lstStyle/>
          <a:p>
            <a:pPr algn="just"/>
            <a:r>
              <a:rPr lang="hr-HR" b="0" i="0" dirty="0">
                <a:solidFill>
                  <a:schemeClr val="bg1"/>
                </a:solidFill>
                <a:effectLst/>
                <a:latin typeface="Roboto" panose="02000000000000000000" pitchFamily="2" charset="0"/>
              </a:rPr>
              <a:t>Svaki je poslodavac u Republici Hrvatskoj, bez obzira na djelatnost koju obavlja i svoju veličinu, obavezan organizirati i provoditi zaštitu na radu.</a:t>
            </a:r>
          </a:p>
          <a:p>
            <a:pPr algn="just"/>
            <a:r>
              <a:rPr lang="hr-HR" b="1" i="0" dirty="0">
                <a:solidFill>
                  <a:schemeClr val="bg1"/>
                </a:solidFill>
                <a:effectLst/>
                <a:latin typeface="Roboto" panose="02000000000000000000" pitchFamily="2" charset="0"/>
              </a:rPr>
              <a:t>Zaštita na radu</a:t>
            </a:r>
            <a:r>
              <a:rPr lang="hr-HR" b="0" i="0" dirty="0">
                <a:solidFill>
                  <a:schemeClr val="bg1"/>
                </a:solidFill>
                <a:effectLst/>
                <a:latin typeface="Roboto" panose="02000000000000000000" pitchFamily="2" charset="0"/>
              </a:rPr>
              <a:t> sustav je mjera kojima se osobe na radu i druge osobe štite od štetnog utjecaja rada, a ostvaruje se obavljanjem poslova zaštite na radu i primjenom propisanih, ugovorenih i priznatih pravila zaštite na radu te naređenih mjera i uputa poslodavca.</a:t>
            </a:r>
          </a:p>
          <a:p>
            <a:pPr algn="just"/>
            <a:r>
              <a:rPr lang="hr-HR" b="0" i="0" dirty="0">
                <a:solidFill>
                  <a:schemeClr val="bg1"/>
                </a:solidFill>
                <a:effectLst/>
                <a:latin typeface="Roboto" panose="02000000000000000000" pitchFamily="2" charset="0"/>
              </a:rPr>
              <a:t>Svrha je zaštite na radu sprečavanje ozljeda na radu, profesionalnih bolesti i drugih bolesti povezanih s radom te sustavno unapređivanje sigurnosti i zaštite zdravlja radnika i osoba na radu.</a:t>
            </a:r>
          </a:p>
          <a:p>
            <a:endParaRPr lang="hr-HR" dirty="0">
              <a:solidFill>
                <a:schemeClr val="bg1"/>
              </a:solidFill>
            </a:endParaRPr>
          </a:p>
        </p:txBody>
      </p:sp>
      <p:sp>
        <p:nvSpPr>
          <p:cNvPr id="10" name="WordArt 8">
            <a:extLst>
              <a:ext uri="{FF2B5EF4-FFF2-40B4-BE49-F238E27FC236}">
                <a16:creationId xmlns:a16="http://schemas.microsoft.com/office/drawing/2014/main" id="{9C680CF4-D60D-6AE9-6723-AB67569D9582}"/>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4024549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D9FA0-7092-EF18-C900-6C76C41A9546}"/>
              </a:ext>
            </a:extLst>
          </p:cNvPr>
          <p:cNvSpPr>
            <a:spLocks noGrp="1"/>
          </p:cNvSpPr>
          <p:nvPr>
            <p:ph type="title"/>
          </p:nvPr>
        </p:nvSpPr>
        <p:spPr>
          <a:xfrm>
            <a:off x="838200" y="365125"/>
            <a:ext cx="10515600" cy="785581"/>
          </a:xfrm>
        </p:spPr>
        <p:txBody>
          <a:bodyPr/>
          <a:lstStyle/>
          <a:p>
            <a:r>
              <a:rPr lang="hr-HR" b="1" i="0" cap="all" dirty="0">
                <a:solidFill>
                  <a:schemeClr val="bg1">
                    <a:lumMod val="65000"/>
                  </a:schemeClr>
                </a:solidFill>
                <a:effectLst/>
                <a:latin typeface="Roboto" panose="02000000000000000000" pitchFamily="2" charset="0"/>
              </a:rPr>
              <a:t>Plan evakuacije</a:t>
            </a:r>
            <a:endParaRPr lang="hr-HR" b="1" dirty="0">
              <a:solidFill>
                <a:schemeClr val="bg1">
                  <a:lumMod val="65000"/>
                </a:schemeClr>
              </a:solidFill>
            </a:endParaRPr>
          </a:p>
        </p:txBody>
      </p:sp>
      <p:sp>
        <p:nvSpPr>
          <p:cNvPr id="3" name="Content Placeholder 2">
            <a:extLst>
              <a:ext uri="{FF2B5EF4-FFF2-40B4-BE49-F238E27FC236}">
                <a16:creationId xmlns:a16="http://schemas.microsoft.com/office/drawing/2014/main" id="{4CFFB9EF-6223-0C95-82AD-5A90F9F5DE46}"/>
              </a:ext>
            </a:extLst>
          </p:cNvPr>
          <p:cNvSpPr>
            <a:spLocks noGrp="1"/>
          </p:cNvSpPr>
          <p:nvPr>
            <p:ph idx="1"/>
          </p:nvPr>
        </p:nvSpPr>
        <p:spPr>
          <a:xfrm>
            <a:off x="838200" y="1150706"/>
            <a:ext cx="10515600" cy="5026257"/>
          </a:xfrm>
        </p:spPr>
        <p:txBody>
          <a:bodyPr/>
          <a:lstStyle/>
          <a:p>
            <a:r>
              <a:rPr lang="hr-HR" dirty="0">
                <a:solidFill>
                  <a:schemeClr val="bg1"/>
                </a:solidFill>
              </a:rPr>
              <a:t>Na temelju čanka 55. zakona o zaštiti na radu poslodavac je dužan napraviti Plan evakuacije i spašavanja za slučaj potrebe, odrediti radnike koju će voditi i koordinirati zaštitu i spašavanje te upoznati s planom sve radnike i na osnosvu Plana provoditi vježbe evakuacije najmanje jednom u dvije godine</a:t>
            </a:r>
          </a:p>
          <a:p>
            <a:r>
              <a:rPr lang="hr-HR" dirty="0">
                <a:solidFill>
                  <a:schemeClr val="bg1"/>
                </a:solidFill>
              </a:rPr>
              <a:t>Plan se sastoji od tekstalnog i grafičkog dijela Plana</a:t>
            </a:r>
          </a:p>
          <a:p>
            <a:r>
              <a:rPr lang="hr-HR" dirty="0">
                <a:solidFill>
                  <a:schemeClr val="bg1"/>
                </a:solidFill>
              </a:rPr>
              <a:t>Grafički dio plana sastoji se od prikaza svih katova objekta, sa prikazom evakuacijskih izlaza, prikaz tehničkih sustava i opreme važne za zaštitu od požara (kao što su hidranti, ručni javljači požara, vatrogasni aparati. Prikaz evakuacijskih putova</a:t>
            </a:r>
          </a:p>
        </p:txBody>
      </p:sp>
      <p:sp>
        <p:nvSpPr>
          <p:cNvPr id="5" name="WordArt 8">
            <a:extLst>
              <a:ext uri="{FF2B5EF4-FFF2-40B4-BE49-F238E27FC236}">
                <a16:creationId xmlns:a16="http://schemas.microsoft.com/office/drawing/2014/main" id="{1945A005-9570-DB8B-5150-549D4B617171}"/>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4035995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0AA1C2-30CA-0D8D-CA99-E2D0ED936D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980" y="104760"/>
            <a:ext cx="9883739" cy="6657708"/>
          </a:xfrm>
          <a:prstGeom prst="rect">
            <a:avLst/>
          </a:prstGeom>
        </p:spPr>
      </p:pic>
      <p:sp>
        <p:nvSpPr>
          <p:cNvPr id="3" name="WordArt 8">
            <a:extLst>
              <a:ext uri="{FF2B5EF4-FFF2-40B4-BE49-F238E27FC236}">
                <a16:creationId xmlns:a16="http://schemas.microsoft.com/office/drawing/2014/main" id="{2CF14943-62FA-0F8E-D8E1-91C1FD6C4E16}"/>
              </a:ext>
            </a:extLst>
          </p:cNvPr>
          <p:cNvSpPr>
            <a:spLocks noChangeArrowheads="1" noChangeShapeType="1" noTextEdit="1"/>
          </p:cNvSpPr>
          <p:nvPr/>
        </p:nvSpPr>
        <p:spPr bwMode="auto">
          <a:xfrm rot="5400000">
            <a:off x="11019890" y="5650788"/>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206389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8080CAE-E2EC-8DF6-B2EB-5266897552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448" y="0"/>
            <a:ext cx="9996755" cy="6886063"/>
          </a:xfrm>
          <a:prstGeom prst="rect">
            <a:avLst/>
          </a:prstGeom>
        </p:spPr>
      </p:pic>
      <p:sp>
        <p:nvSpPr>
          <p:cNvPr id="11" name="Content Placeholder 10">
            <a:extLst>
              <a:ext uri="{FF2B5EF4-FFF2-40B4-BE49-F238E27FC236}">
                <a16:creationId xmlns:a16="http://schemas.microsoft.com/office/drawing/2014/main" id="{2F526E89-C5A3-6183-918B-1289BF31670B}"/>
              </a:ext>
            </a:extLst>
          </p:cNvPr>
          <p:cNvSpPr>
            <a:spLocks noGrp="1"/>
          </p:cNvSpPr>
          <p:nvPr>
            <p:ph idx="1"/>
          </p:nvPr>
        </p:nvSpPr>
        <p:spPr/>
        <p:txBody>
          <a:bodyPr/>
          <a:lstStyle/>
          <a:p>
            <a:endParaRPr lang="hr-HR"/>
          </a:p>
        </p:txBody>
      </p:sp>
      <p:sp>
        <p:nvSpPr>
          <p:cNvPr id="3" name="WordArt 8">
            <a:extLst>
              <a:ext uri="{FF2B5EF4-FFF2-40B4-BE49-F238E27FC236}">
                <a16:creationId xmlns:a16="http://schemas.microsoft.com/office/drawing/2014/main" id="{492CEAF5-18D2-15A8-A357-CA194F78ABD4}"/>
              </a:ext>
            </a:extLst>
          </p:cNvPr>
          <p:cNvSpPr>
            <a:spLocks noChangeArrowheads="1" noChangeShapeType="1" noTextEdit="1"/>
          </p:cNvSpPr>
          <p:nvPr/>
        </p:nvSpPr>
        <p:spPr bwMode="auto">
          <a:xfrm rot="5400000">
            <a:off x="11116639" y="5691884"/>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2767274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41769-B450-9A3F-3F54-C4A003C9A9ED}"/>
              </a:ext>
            </a:extLst>
          </p:cNvPr>
          <p:cNvSpPr>
            <a:spLocks noGrp="1"/>
          </p:cNvSpPr>
          <p:nvPr>
            <p:ph type="title"/>
          </p:nvPr>
        </p:nvSpPr>
        <p:spPr>
          <a:xfrm>
            <a:off x="838200" y="71919"/>
            <a:ext cx="10515600" cy="1618769"/>
          </a:xfrm>
        </p:spPr>
        <p:txBody>
          <a:bodyPr/>
          <a:lstStyle/>
          <a:p>
            <a:r>
              <a:rPr lang="hr-HR" dirty="0">
                <a:solidFill>
                  <a:srgbClr val="FF0000"/>
                </a:solidFill>
              </a:rPr>
              <a:t>ZNAKOVI SIGURNOSTI</a:t>
            </a:r>
          </a:p>
        </p:txBody>
      </p:sp>
      <p:pic>
        <p:nvPicPr>
          <p:cNvPr id="15" name="Content Placeholder 14">
            <a:extLst>
              <a:ext uri="{FF2B5EF4-FFF2-40B4-BE49-F238E27FC236}">
                <a16:creationId xmlns:a16="http://schemas.microsoft.com/office/drawing/2014/main" id="{041060F9-48B7-927A-974D-9FEDCBBF7E4B}"/>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83204" y="539982"/>
            <a:ext cx="11834445" cy="5377933"/>
          </a:xfrm>
        </p:spPr>
      </p:pic>
      <p:sp>
        <p:nvSpPr>
          <p:cNvPr id="4" name="WordArt 8">
            <a:extLst>
              <a:ext uri="{FF2B5EF4-FFF2-40B4-BE49-F238E27FC236}">
                <a16:creationId xmlns:a16="http://schemas.microsoft.com/office/drawing/2014/main" id="{7DEFF43B-211F-055D-92EC-7377AD5A7AA1}"/>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4081517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Pravokutnik 4">
            <a:extLst>
              <a:ext uri="{FF2B5EF4-FFF2-40B4-BE49-F238E27FC236}">
                <a16:creationId xmlns:a16="http://schemas.microsoft.com/office/drawing/2014/main" id="{EACFBDEF-34F7-94EC-9BA1-FA8769696CD5}"/>
              </a:ext>
            </a:extLst>
          </p:cNvPr>
          <p:cNvSpPr/>
          <p:nvPr/>
        </p:nvSpPr>
        <p:spPr>
          <a:xfrm>
            <a:off x="966243" y="331443"/>
            <a:ext cx="10025449" cy="3939540"/>
          </a:xfrm>
          <a:prstGeom prst="rect">
            <a:avLst/>
          </a:prstGeom>
        </p:spPr>
        <p:txBody>
          <a:bodyPr wrap="square">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ct val="0"/>
              </a:spcBef>
            </a:pPr>
            <a:r>
              <a:rPr lang="hr-HR" sz="3600" b="1" dirty="0">
                <a:solidFill>
                  <a:schemeClr val="bg1">
                    <a:lumMod val="65000"/>
                  </a:schemeClr>
                </a:solidFill>
              </a:rPr>
              <a:t>RAD NA RAČUNALU</a:t>
            </a:r>
          </a:p>
          <a:p>
            <a:pPr marL="285750" indent="-285750" algn="just">
              <a:spcBef>
                <a:spcPct val="0"/>
              </a:spcBef>
              <a:buClrTx/>
              <a:buSzTx/>
              <a:buFont typeface="Wingdings" panose="05000000000000000000" pitchFamily="2" charset="2"/>
              <a:buChar char="Ø"/>
            </a:pPr>
            <a:endParaRPr lang="hr-HR" altLang="sr-Latn-RS" dirty="0">
              <a:latin typeface="Roboto" panose="02000000000000000000" pitchFamily="2" charset="0"/>
              <a:ea typeface="Roboto" panose="02000000000000000000" pitchFamily="2" charset="0"/>
              <a:cs typeface="Roboto" panose="02000000000000000000" pitchFamily="2" charset="0"/>
            </a:endParaRPr>
          </a:p>
          <a:p>
            <a:pPr marL="285750" indent="-285750" algn="just">
              <a:spcBef>
                <a:spcPct val="0"/>
              </a:spcBef>
              <a:buClrTx/>
              <a:buSzTx/>
              <a:buFontTx/>
              <a:buChar char="-"/>
            </a:pPr>
            <a:r>
              <a:rPr lang="hr-HR" altLang="sr-Latn-RS" sz="2000" dirty="0">
                <a:solidFill>
                  <a:schemeClr val="bg1"/>
                </a:solidFill>
                <a:latin typeface="Roboto" panose="02000000000000000000" pitchFamily="2" charset="0"/>
                <a:ea typeface="Roboto" panose="02000000000000000000" pitchFamily="2" charset="0"/>
                <a:cs typeface="Roboto" panose="02000000000000000000" pitchFamily="2" charset="0"/>
              </a:rPr>
              <a:t>Prema </a:t>
            </a:r>
            <a:r>
              <a:rPr lang="hr-HR" altLang="sr-Latn-RS" sz="2000" b="1" dirty="0">
                <a:solidFill>
                  <a:schemeClr val="bg1"/>
                </a:solidFill>
                <a:latin typeface="Minion Pro Cond"/>
              </a:rPr>
              <a:t>PRAVILNIKU </a:t>
            </a:r>
            <a:r>
              <a:rPr lang="pl-PL" sz="2000" b="1" i="0" dirty="0">
                <a:solidFill>
                  <a:schemeClr val="bg1"/>
                </a:solidFill>
                <a:effectLst/>
                <a:latin typeface="Minion Pro Cond"/>
              </a:rPr>
              <a:t>O ZAŠTITI NA RADU RADNIKA IZLOŽENIH STATODINAMIČKIM, PSIHOFIZIOLOŠKIM I DRUGIM NAPORIMA NA RADU </a:t>
            </a:r>
            <a:r>
              <a:rPr lang="hr-HR" sz="2000" dirty="0">
                <a:solidFill>
                  <a:schemeClr val="bg1"/>
                </a:solidFill>
                <a:latin typeface="Roboto" panose="02000000000000000000" pitchFamily="2" charset="0"/>
                <a:ea typeface="Roboto" panose="02000000000000000000" pitchFamily="2" charset="0"/>
                <a:cs typeface="Roboto" panose="02000000000000000000" pitchFamily="2" charset="0"/>
              </a:rPr>
              <a:t>svako radno mjesto na </a:t>
            </a:r>
            <a:r>
              <a:rPr lang="hr-HR" altLang="sr-Latn-RS" sz="2000" dirty="0">
                <a:solidFill>
                  <a:schemeClr val="bg1"/>
                </a:solidFill>
                <a:latin typeface="Roboto" panose="02000000000000000000" pitchFamily="2" charset="0"/>
                <a:ea typeface="Roboto" panose="02000000000000000000" pitchFamily="2" charset="0"/>
                <a:cs typeface="Roboto" panose="02000000000000000000" pitchFamily="2" charset="0"/>
              </a:rPr>
              <a:t> kojemu radnik koristi računalo sa zaslonom više od 4 sata dnevno smatra se radnim  mjestom sa računalom).</a:t>
            </a:r>
          </a:p>
          <a:p>
            <a:pPr marL="285750" indent="-285750" algn="just">
              <a:spcBef>
                <a:spcPct val="0"/>
              </a:spcBef>
              <a:buClrTx/>
              <a:buSzTx/>
              <a:buFont typeface="Wingdings" panose="05000000000000000000" pitchFamily="2" charset="2"/>
              <a:buChar char="Ø"/>
            </a:pPr>
            <a:endParaRPr lang="hr-HR" altLang="sr-Latn-RS" dirty="0">
              <a:latin typeface="Roboto" panose="02000000000000000000" pitchFamily="2" charset="0"/>
              <a:ea typeface="Roboto" panose="02000000000000000000" pitchFamily="2" charset="0"/>
              <a:cs typeface="Roboto" panose="02000000000000000000" pitchFamily="2" charset="0"/>
            </a:endParaRPr>
          </a:p>
          <a:p>
            <a:pPr marL="342900" indent="-342900" algn="just">
              <a:spcBef>
                <a:spcPct val="0"/>
              </a:spcBef>
              <a:buClrTx/>
              <a:buSzTx/>
              <a:buFontTx/>
              <a:buChar char="-"/>
            </a:pPr>
            <a:r>
              <a:rPr lang="hr-HR" altLang="sr-Latn-RS" sz="2000" dirty="0">
                <a:solidFill>
                  <a:schemeClr val="bg1"/>
                </a:solidFill>
                <a:latin typeface="Roboto" panose="02000000000000000000" pitchFamily="2" charset="0"/>
                <a:ea typeface="Roboto" panose="02000000000000000000" pitchFamily="2" charset="0"/>
                <a:cs typeface="Roboto" panose="02000000000000000000" pitchFamily="2" charset="0"/>
              </a:rPr>
              <a:t>Na prvi pogled rad za računalom izgleda vrlo interesantno i ugodno. Međutim, čak i kad je dizajn i okoliš radnog mjesta odličan, zaposlenici mogu trpjeti nelagodu ili ozljede od faktora povezanih sa procesom njihova rada.</a:t>
            </a:r>
          </a:p>
          <a:p>
            <a:pPr algn="just">
              <a:spcBef>
                <a:spcPct val="0"/>
              </a:spcBef>
              <a:buClrTx/>
              <a:buSzTx/>
            </a:pPr>
            <a:r>
              <a:rPr lang="en-US" altLang="sr-Latn-RS" sz="2000" dirty="0">
                <a:solidFill>
                  <a:schemeClr val="bg1"/>
                </a:solidFill>
                <a:latin typeface="Roboto" panose="02000000000000000000" pitchFamily="2" charset="0"/>
                <a:ea typeface="Roboto" panose="02000000000000000000" pitchFamily="2" charset="0"/>
                <a:cs typeface="Roboto" panose="02000000000000000000" pitchFamily="2" charset="0"/>
              </a:rPr>
              <a:t> </a:t>
            </a:r>
            <a:endParaRPr lang="hr-HR" altLang="sr-Latn-RS" sz="20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algn="just">
              <a:spcBef>
                <a:spcPct val="0"/>
              </a:spcBef>
              <a:buClrTx/>
              <a:buSzTx/>
            </a:pPr>
            <a:endParaRPr lang="hr-HR" altLang="sr-Latn-RS" dirty="0"/>
          </a:p>
        </p:txBody>
      </p:sp>
      <p:sp>
        <p:nvSpPr>
          <p:cNvPr id="3" name="Pravokutnik 5">
            <a:extLst>
              <a:ext uri="{FF2B5EF4-FFF2-40B4-BE49-F238E27FC236}">
                <a16:creationId xmlns:a16="http://schemas.microsoft.com/office/drawing/2014/main" id="{AE63037E-9395-EA01-DA00-AEF459CFA1A9}"/>
              </a:ext>
            </a:extLst>
          </p:cNvPr>
          <p:cNvSpPr/>
          <p:nvPr/>
        </p:nvSpPr>
        <p:spPr>
          <a:xfrm>
            <a:off x="966243" y="3996303"/>
            <a:ext cx="6096000" cy="2481961"/>
          </a:xfrm>
          <a:prstGeom prst="rect">
            <a:avLst/>
          </a:prstGeom>
        </p:spPr>
        <p:txBody>
          <a:bodyPr>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nSpc>
                <a:spcPct val="107000"/>
              </a:lnSpc>
              <a:spcAft>
                <a:spcPts val="800"/>
              </a:spcAft>
              <a:buFontTx/>
              <a:buChar char="-"/>
              <a:tabLst>
                <a:tab pos="457200" algn="l"/>
              </a:tabLst>
            </a:pPr>
            <a:r>
              <a:rPr lang="hr-HR" sz="2000" dirty="0">
                <a:solidFill>
                  <a:schemeClr val="bg1"/>
                </a:solidFill>
                <a:effectLst/>
                <a:latin typeface="Roboto" panose="02000000000000000000" pitchFamily="2" charset="0"/>
                <a:ea typeface="Roboto" panose="02000000000000000000" pitchFamily="2" charset="0"/>
                <a:cs typeface="Roboto" panose="02000000000000000000" pitchFamily="2" charset="0"/>
              </a:rPr>
              <a:t>Često smo i nesvjesni razloga zbog kojih imamo zdravstvene probleme na radnom mjestu. Najčešće do zdravstvenih problema dolazi radi nepridržavanja osnovnih pravila zaštite na radu, nepravilnog sjedenja, postavljanja radnog mjesta u prostoru i organizaciji radnog mjesta i sl.</a:t>
            </a:r>
          </a:p>
          <a:p>
            <a:pPr marL="342900" lvl="0" indent="-342900">
              <a:lnSpc>
                <a:spcPct val="107000"/>
              </a:lnSpc>
              <a:spcAft>
                <a:spcPts val="800"/>
              </a:spcAft>
              <a:buFontTx/>
              <a:buChar char="-"/>
              <a:tabLst>
                <a:tab pos="457200" algn="l"/>
              </a:tabLst>
            </a:pPr>
            <a:endParaRPr lang="hr-HR" sz="200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p:txBody>
      </p:sp>
      <p:pic>
        <p:nvPicPr>
          <p:cNvPr id="4" name="Slika 6">
            <a:extLst>
              <a:ext uri="{FF2B5EF4-FFF2-40B4-BE49-F238E27FC236}">
                <a16:creationId xmlns:a16="http://schemas.microsoft.com/office/drawing/2014/main" id="{ECD890DD-A64A-A492-DD76-8C210355603F}"/>
              </a:ext>
            </a:extLst>
          </p:cNvPr>
          <p:cNvPicPr/>
          <p:nvPr/>
        </p:nvPicPr>
        <p:blipFill>
          <a:blip r:embed="rId2"/>
          <a:stretch>
            <a:fillRect/>
          </a:stretch>
        </p:blipFill>
        <p:spPr>
          <a:xfrm>
            <a:off x="7062243" y="3625357"/>
            <a:ext cx="4370373" cy="3032297"/>
          </a:xfrm>
          <a:prstGeom prst="rect">
            <a:avLst/>
          </a:prstGeom>
        </p:spPr>
      </p:pic>
      <p:sp>
        <p:nvSpPr>
          <p:cNvPr id="6" name="WordArt 8">
            <a:extLst>
              <a:ext uri="{FF2B5EF4-FFF2-40B4-BE49-F238E27FC236}">
                <a16:creationId xmlns:a16="http://schemas.microsoft.com/office/drawing/2014/main" id="{B8346CC4-5717-9E40-7500-0A23FC35F1F0}"/>
              </a:ext>
            </a:extLst>
          </p:cNvPr>
          <p:cNvSpPr>
            <a:spLocks noChangeArrowheads="1" noChangeShapeType="1" noTextEdit="1"/>
          </p:cNvSpPr>
          <p:nvPr/>
        </p:nvSpPr>
        <p:spPr bwMode="auto">
          <a:xfrm rot="5400000">
            <a:off x="11159495" y="5679041"/>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3819291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CCC7CB-DAC8-EF57-3E58-4EE9C1BA7BEE}"/>
              </a:ext>
            </a:extLst>
          </p:cNvPr>
          <p:cNvSpPr>
            <a:spLocks noGrp="1"/>
          </p:cNvSpPr>
          <p:nvPr>
            <p:ph idx="1"/>
          </p:nvPr>
        </p:nvSpPr>
        <p:spPr>
          <a:xfrm>
            <a:off x="838200" y="575354"/>
            <a:ext cx="10515600" cy="5601610"/>
          </a:xfrm>
        </p:spPr>
        <p:txBody>
          <a:bodyPr>
            <a:normAutofit fontScale="85000" lnSpcReduction="20000"/>
          </a:bodyPr>
          <a:lstStyle/>
          <a:p>
            <a:r>
              <a:rPr lang="hr-HR" b="1" dirty="0">
                <a:solidFill>
                  <a:schemeClr val="bg1"/>
                </a:solidFill>
                <a:latin typeface="Roboto" panose="02000000000000000000" pitchFamily="2" charset="0"/>
                <a:ea typeface="Roboto" panose="02000000000000000000" pitchFamily="2" charset="0"/>
                <a:cs typeface="Roboto" panose="02000000000000000000" pitchFamily="2" charset="0"/>
              </a:rPr>
              <a:t>Potencijalna opasnost:</a:t>
            </a:r>
            <a:endParaRPr lang="hr-HR" dirty="0">
              <a:solidFill>
                <a:schemeClr val="bg1"/>
              </a:solidFill>
              <a:latin typeface="Roboto" panose="02000000000000000000" pitchFamily="2" charset="0"/>
              <a:ea typeface="Roboto" panose="02000000000000000000" pitchFamily="2" charset="0"/>
              <a:cs typeface="Roboto" panose="02000000000000000000" pitchFamily="2" charset="0"/>
            </a:endParaRPr>
          </a:p>
          <a:p>
            <a:r>
              <a:rPr lang="hr-HR" dirty="0">
                <a:solidFill>
                  <a:schemeClr val="bg1"/>
                </a:solidFill>
                <a:latin typeface="Roboto" panose="02000000000000000000" pitchFamily="2" charset="0"/>
                <a:ea typeface="Roboto" panose="02000000000000000000" pitchFamily="2" charset="0"/>
                <a:cs typeface="Roboto" panose="02000000000000000000" pitchFamily="2" charset="0"/>
              </a:rPr>
              <a:t>Rad za računalom može izgledati kao da je lagan i da traži malo upotrebe snage. I dok je to općenito točno kad gledamo tijelo, ponavljajući pokreti i dugotrajni nepravilni stavovi mogu dovesti do lokalizirane boli i ozljede. </a:t>
            </a:r>
          </a:p>
          <a:p>
            <a:endParaRPr lang="hr-HR" dirty="0">
              <a:solidFill>
                <a:schemeClr val="bg1"/>
              </a:solidFill>
              <a:latin typeface="Roboto" panose="02000000000000000000" pitchFamily="2" charset="0"/>
              <a:ea typeface="Roboto" panose="02000000000000000000" pitchFamily="2" charset="0"/>
              <a:cs typeface="Roboto" panose="02000000000000000000" pitchFamily="2" charset="0"/>
            </a:endParaRPr>
          </a:p>
          <a:p>
            <a:r>
              <a:rPr lang="hr-HR" dirty="0">
                <a:solidFill>
                  <a:schemeClr val="bg1"/>
                </a:solidFill>
                <a:latin typeface="Roboto" panose="02000000000000000000" pitchFamily="2" charset="0"/>
                <a:ea typeface="Roboto" panose="02000000000000000000" pitchFamily="2" charset="0"/>
                <a:cs typeface="Roboto" panose="02000000000000000000" pitchFamily="2" charset="0"/>
              </a:rPr>
              <a:t>Npr., osoba koja koristi miš može aktivirati i micati samo nekoliko malih mišića ruke stotine ili čak tisuće puta u jednom satu. To može dovesti do lokaliziranog umora i ozljeda u tim malim područjima. </a:t>
            </a:r>
          </a:p>
          <a:p>
            <a:endParaRPr lang="hr-HR" dirty="0">
              <a:solidFill>
                <a:schemeClr val="bg1"/>
              </a:solidFill>
              <a:latin typeface="Roboto" panose="02000000000000000000" pitchFamily="2" charset="0"/>
              <a:ea typeface="Roboto" panose="02000000000000000000" pitchFamily="2" charset="0"/>
              <a:cs typeface="Roboto" panose="02000000000000000000" pitchFamily="2" charset="0"/>
            </a:endParaRPr>
          </a:p>
          <a:p>
            <a:r>
              <a:rPr lang="hr-HR" dirty="0">
                <a:solidFill>
                  <a:schemeClr val="bg1"/>
                </a:solidFill>
                <a:latin typeface="Roboto" panose="02000000000000000000" pitchFamily="2" charset="0"/>
                <a:ea typeface="Roboto" panose="02000000000000000000" pitchFamily="2" charset="0"/>
                <a:cs typeface="Roboto" panose="02000000000000000000" pitchFamily="2" charset="0"/>
              </a:rPr>
              <a:t>Jednako tako, gledanje u monitor duže vrijeme zahtijeva da glavu podržava samo nekoliko mišića vrata i ramena. Ti mišići moraju biti aktivirani satima bez značajnijeg odmora, što vodi umoru i prevelikoj upotrebi. </a:t>
            </a:r>
          </a:p>
          <a:p>
            <a:endParaRPr lang="hr-HR" dirty="0">
              <a:solidFill>
                <a:schemeClr val="bg1"/>
              </a:solidFill>
              <a:latin typeface="Roboto" panose="02000000000000000000" pitchFamily="2" charset="0"/>
              <a:ea typeface="Roboto" panose="02000000000000000000" pitchFamily="2" charset="0"/>
              <a:cs typeface="Roboto" panose="02000000000000000000" pitchFamily="2" charset="0"/>
            </a:endParaRPr>
          </a:p>
          <a:p>
            <a:r>
              <a:rPr lang="hr-HR" dirty="0">
                <a:solidFill>
                  <a:schemeClr val="bg1"/>
                </a:solidFill>
                <a:latin typeface="Roboto" panose="02000000000000000000" pitchFamily="2" charset="0"/>
                <a:ea typeface="Roboto" panose="02000000000000000000" pitchFamily="2" charset="0"/>
                <a:cs typeface="Roboto" panose="02000000000000000000" pitchFamily="2" charset="0"/>
              </a:rPr>
              <a:t>Dok rad za računalom izgleda kao lagana aktivnost, nedostatak kretanja i postojanje ponavljajućih aktivnosti i nepravilnih stavova može dovesti do boli i ozbiljnih ozljeda ako se na vrijeme ne prepozna opasnost i ne pozabavi se njome. </a:t>
            </a:r>
          </a:p>
          <a:p>
            <a:endParaRPr lang="hr-HR"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 name="WordArt 8">
            <a:extLst>
              <a:ext uri="{FF2B5EF4-FFF2-40B4-BE49-F238E27FC236}">
                <a16:creationId xmlns:a16="http://schemas.microsoft.com/office/drawing/2014/main" id="{82BF438A-5BBD-F67D-E9FE-61F63BC78406}"/>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4277076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CCB353-21AA-BA9F-1122-ECCB3E2525AA}"/>
              </a:ext>
            </a:extLst>
          </p:cNvPr>
          <p:cNvSpPr>
            <a:spLocks noGrp="1"/>
          </p:cNvSpPr>
          <p:nvPr>
            <p:ph idx="1"/>
          </p:nvPr>
        </p:nvSpPr>
        <p:spPr>
          <a:xfrm>
            <a:off x="838200" y="452062"/>
            <a:ext cx="10515600" cy="6072027"/>
          </a:xfrm>
        </p:spPr>
        <p:txBody>
          <a:bodyPr>
            <a:normAutofit fontScale="77500" lnSpcReduction="20000"/>
          </a:bodyPr>
          <a:lstStyle/>
          <a:p>
            <a:pPr>
              <a:lnSpc>
                <a:spcPct val="107000"/>
              </a:lnSpc>
              <a:spcAft>
                <a:spcPts val="0"/>
              </a:spcAft>
            </a:pPr>
            <a:r>
              <a:rPr lang="hr-HR" b="1" dirty="0">
                <a:solidFill>
                  <a:schemeClr val="bg1"/>
                </a:solidFill>
                <a:effectLst/>
                <a:latin typeface="Roboto" panose="02000000000000000000" pitchFamily="2" charset="0"/>
                <a:ea typeface="Roboto" panose="02000000000000000000" pitchFamily="2" charset="0"/>
                <a:cs typeface="Roboto" panose="02000000000000000000" pitchFamily="2" charset="0"/>
              </a:rPr>
              <a:t>Mjere zaštite:</a:t>
            </a:r>
            <a:endParaRPr lang="hr-HR"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indent="-285750">
              <a:lnSpc>
                <a:spcPct val="107000"/>
              </a:lnSpc>
              <a:spcAft>
                <a:spcPts val="0"/>
              </a:spcAft>
              <a:buFont typeface="Arial" panose="020B0604020202020204" pitchFamily="34" charset="0"/>
              <a:buChar char="•"/>
            </a:pPr>
            <a:r>
              <a:rPr lang="hr-HR" dirty="0">
                <a:solidFill>
                  <a:schemeClr val="bg1"/>
                </a:solidFill>
                <a:effectLst/>
                <a:latin typeface="Roboto" panose="02000000000000000000" pitchFamily="2" charset="0"/>
                <a:ea typeface="Roboto" panose="02000000000000000000" pitchFamily="2" charset="0"/>
                <a:cs typeface="Roboto" panose="02000000000000000000" pitchFamily="2" charset="0"/>
              </a:rPr>
              <a:t>Radno mjesto potrebno je urediti tako da zaposlenici lako mogu promijeniti položaj u kojemu rade. Promjena načina sjedenja omogućava drugim mišićima da budu potporanj dok ostali miruju. Također je potrebno ostaviti dovoljno radnog prostora da zaposlenici mogu promijeniti ruku s kojom obavljaju zadaće s mišem, što dozvoljava mišićima ruke da se odmore.</a:t>
            </a:r>
          </a:p>
          <a:p>
            <a:pPr>
              <a:lnSpc>
                <a:spcPct val="107000"/>
              </a:lnSpc>
              <a:spcAft>
                <a:spcPts val="0"/>
              </a:spcAft>
            </a:pPr>
            <a:endParaRPr lang="hr-HR"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285750" indent="-285750">
              <a:lnSpc>
                <a:spcPct val="107000"/>
              </a:lnSpc>
              <a:spcAft>
                <a:spcPts val="0"/>
              </a:spcAft>
              <a:buFont typeface="Arial" panose="020B0604020202020204" pitchFamily="34" charset="0"/>
              <a:buChar char="•"/>
            </a:pPr>
            <a:r>
              <a:rPr lang="hr-HR" dirty="0">
                <a:solidFill>
                  <a:schemeClr val="bg1"/>
                </a:solidFill>
                <a:effectLst/>
                <a:latin typeface="Roboto" panose="02000000000000000000" pitchFamily="2" charset="0"/>
                <a:ea typeface="Roboto" panose="02000000000000000000" pitchFamily="2" charset="0"/>
                <a:cs typeface="Roboto" panose="02000000000000000000" pitchFamily="2" charset="0"/>
              </a:rPr>
              <a:t>Poslovi s visokim stupnjem ponavljanja i oni koji zahtijevaju duge periode mirovanja u istom položaju zahtijevaju drukčiju strategiju za odmore. Uzimanje vrlo malih odmora uz standardni raspored odmora može dovesti do željenog odmora. Istraživanjima je utvrđeno da zaposlenici imaju manje zdravstvene poremećaje kad se uzima pauza od rada za računalom od 5 minuta svakih sat vremena. Tijekom tih pauzi, zaposlenici bi trebali ustati, rastegnuti se i malo se micati. To daje odmor mišićima i omogućava im da se oporave.</a:t>
            </a:r>
          </a:p>
          <a:p>
            <a:pPr>
              <a:lnSpc>
                <a:spcPct val="107000"/>
              </a:lnSpc>
              <a:spcAft>
                <a:spcPts val="0"/>
              </a:spcAft>
            </a:pPr>
            <a:endParaRPr lang="hr-HR"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285750" indent="-285750">
              <a:lnSpc>
                <a:spcPct val="107000"/>
              </a:lnSpc>
              <a:spcAft>
                <a:spcPts val="0"/>
              </a:spcAft>
              <a:buFont typeface="Arial" panose="020B0604020202020204" pitchFamily="34" charset="0"/>
              <a:buChar char="•"/>
            </a:pPr>
            <a:r>
              <a:rPr lang="hr-HR" dirty="0">
                <a:solidFill>
                  <a:schemeClr val="bg1"/>
                </a:solidFill>
                <a:effectLst/>
                <a:latin typeface="Roboto" panose="02000000000000000000" pitchFamily="2" charset="0"/>
                <a:ea typeface="Roboto" panose="02000000000000000000" pitchFamily="2" charset="0"/>
                <a:cs typeface="Roboto" panose="02000000000000000000" pitchFamily="2" charset="0"/>
              </a:rPr>
              <a:t>Miješanje poslovnih zadaća koje nisu u funkcijskoj svezi s radom na računalu preporučljivo je kad god je to moguće, jer to potiče micanje tijela i upotrebu različitih mišićnih grupa. </a:t>
            </a:r>
          </a:p>
          <a:p>
            <a:endParaRPr lang="hr-HR"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 name="WordArt 8">
            <a:extLst>
              <a:ext uri="{FF2B5EF4-FFF2-40B4-BE49-F238E27FC236}">
                <a16:creationId xmlns:a16="http://schemas.microsoft.com/office/drawing/2014/main" id="{EF7629E2-B329-BD10-010C-363009CE08A4}"/>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3259715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4" name="Slika 1">
            <a:extLst>
              <a:ext uri="{FF2B5EF4-FFF2-40B4-BE49-F238E27FC236}">
                <a16:creationId xmlns:a16="http://schemas.microsoft.com/office/drawing/2014/main" id="{37BED10C-EDC2-D7D3-0A98-1CD5CC27D83F}"/>
              </a:ext>
            </a:extLst>
          </p:cNvPr>
          <p:cNvPicPr/>
          <p:nvPr/>
        </p:nvPicPr>
        <p:blipFill>
          <a:blip r:embed="rId2"/>
          <a:stretch>
            <a:fillRect/>
          </a:stretch>
        </p:blipFill>
        <p:spPr>
          <a:xfrm>
            <a:off x="5866765" y="1412173"/>
            <a:ext cx="5568779" cy="4053016"/>
          </a:xfrm>
          <a:prstGeom prst="rect">
            <a:avLst/>
          </a:prstGeom>
        </p:spPr>
      </p:pic>
      <p:sp>
        <p:nvSpPr>
          <p:cNvPr id="5" name="Pravokutnik 2">
            <a:extLst>
              <a:ext uri="{FF2B5EF4-FFF2-40B4-BE49-F238E27FC236}">
                <a16:creationId xmlns:a16="http://schemas.microsoft.com/office/drawing/2014/main" id="{D8788D09-4730-902E-33C5-591677852645}"/>
              </a:ext>
            </a:extLst>
          </p:cNvPr>
          <p:cNvSpPr/>
          <p:nvPr/>
        </p:nvSpPr>
        <p:spPr>
          <a:xfrm>
            <a:off x="756456" y="1176588"/>
            <a:ext cx="5110309" cy="5078185"/>
          </a:xfrm>
          <a:prstGeom prst="rect">
            <a:avLst/>
          </a:prstGeom>
        </p:spPr>
        <p:txBody>
          <a:bodyPr wrap="square">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hr-HR" dirty="0">
                <a:solidFill>
                  <a:schemeClr val="bg1"/>
                </a:solidFill>
                <a:effectLst/>
                <a:latin typeface="Roboto" panose="02000000000000000000" pitchFamily="2" charset="0"/>
                <a:ea typeface="Roboto" panose="02000000000000000000" pitchFamily="2" charset="0"/>
                <a:cs typeface="Roboto" panose="02000000000000000000" pitchFamily="2" charset="0"/>
              </a:rPr>
              <a:t>Kod smještanja radnog mjesta u prostoriji bitno je da prirodni izvor svjetlosti dolazi sa boka. Radni stol mora biti dovoljno velik da je zaslon računala udaljen od očiju radnika najmanje 500 mm, a da oči radnika budu u visini gornjeg ruba zaslona kako bi pravac gledanja bio u istoj ravnini, odnosno ukošen prema dolje najviše do 20°. Slobodna površina radnog stola za ruke radnika mora biti najmanje 100 mm.</a:t>
            </a:r>
          </a:p>
          <a:p>
            <a:endParaRPr lang="hr-HR" dirty="0">
              <a:solidFill>
                <a:schemeClr val="bg1"/>
              </a:solidFill>
              <a:latin typeface="Roboto" panose="02000000000000000000" pitchFamily="2" charset="0"/>
              <a:ea typeface="Roboto" panose="02000000000000000000" pitchFamily="2" charset="0"/>
              <a:cs typeface="Roboto" panose="02000000000000000000" pitchFamily="2" charset="0"/>
            </a:endParaRPr>
          </a:p>
          <a:p>
            <a:r>
              <a:rPr lang="hr-HR" dirty="0">
                <a:solidFill>
                  <a:schemeClr val="bg1"/>
                </a:solidFill>
                <a:latin typeface="Roboto" panose="02000000000000000000" pitchFamily="2" charset="0"/>
                <a:ea typeface="Roboto" panose="02000000000000000000" pitchFamily="2" charset="0"/>
                <a:cs typeface="Roboto" panose="02000000000000000000" pitchFamily="2" charset="0"/>
              </a:rPr>
              <a:t>Radni stolac mora biti stabilan te mora radniku omogućiti udoban položaj i neometano pomicanje. Visina sjedala radnog stolca mora biti podesiva tako da su stopala cijelom dužinom oslonjena na podnu površinu, a naslon mora biti oslonac za cijela leđa, podesiv po nagibu i visini. </a:t>
            </a:r>
            <a:endParaRPr lang="hr-HR"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p:txBody>
      </p:sp>
      <p:sp>
        <p:nvSpPr>
          <p:cNvPr id="3" name="WordArt 8">
            <a:extLst>
              <a:ext uri="{FF2B5EF4-FFF2-40B4-BE49-F238E27FC236}">
                <a16:creationId xmlns:a16="http://schemas.microsoft.com/office/drawing/2014/main" id="{B47436A1-ECDA-09CD-387F-4CD52B5382FC}"/>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1618223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D76181-9C4F-EF30-F99A-ACB41E7ABEDA}"/>
              </a:ext>
            </a:extLst>
          </p:cNvPr>
          <p:cNvSpPr>
            <a:spLocks noGrp="1"/>
          </p:cNvSpPr>
          <p:nvPr>
            <p:ph idx="1"/>
          </p:nvPr>
        </p:nvSpPr>
        <p:spPr>
          <a:xfrm>
            <a:off x="838200" y="380144"/>
            <a:ext cx="10515600" cy="5969285"/>
          </a:xfrm>
        </p:spPr>
        <p:txBody>
          <a:bodyPr>
            <a:normAutofit fontScale="77500" lnSpcReduction="20000"/>
          </a:bodyPr>
          <a:lstStyle/>
          <a:p>
            <a:pPr>
              <a:lnSpc>
                <a:spcPct val="107000"/>
              </a:lnSpc>
              <a:spcAft>
                <a:spcPts val="800"/>
              </a:spcAft>
            </a:pPr>
            <a:r>
              <a:rPr lang="hr-HR"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Mikroklimatski uvjet:</a:t>
            </a:r>
          </a:p>
          <a:p>
            <a:r>
              <a:rPr lang="hr-HR" dirty="0">
                <a:solidFill>
                  <a:schemeClr val="bg1"/>
                </a:solidFill>
                <a:latin typeface="Calibri" panose="020F0502020204030204" pitchFamily="34" charset="0"/>
                <a:ea typeface="Calibri" panose="020F0502020204030204" pitchFamily="34" charset="0"/>
                <a:cs typeface="Calibri" panose="020F0502020204030204" pitchFamily="34" charset="0"/>
              </a:rPr>
              <a:t>Uz samo radno mjesto i okoliš mora biti zdrav i ugodan za rad.</a:t>
            </a:r>
          </a:p>
          <a:p>
            <a:r>
              <a:rPr lang="hr-HR" dirty="0">
                <a:solidFill>
                  <a:schemeClr val="bg1"/>
                </a:solidFill>
                <a:latin typeface="Calibri" panose="020F0502020204030204" pitchFamily="34" charset="0"/>
                <a:ea typeface="Calibri" panose="020F0502020204030204" pitchFamily="34" charset="0"/>
                <a:cs typeface="Calibri" panose="020F0502020204030204" pitchFamily="34" charset="0"/>
              </a:rPr>
              <a:t>Veličina radne prostorije mora biti takva da je za svakog radnika osigurano najmanje 10 m³ zračnog prostora i 2 m² slobodne površine poda.</a:t>
            </a:r>
          </a:p>
          <a:p>
            <a:r>
              <a:rPr lang="hr-HR" dirty="0">
                <a:solidFill>
                  <a:schemeClr val="bg1"/>
                </a:solidFill>
                <a:latin typeface="Calibri" panose="020F0502020204030204" pitchFamily="34" charset="0"/>
                <a:ea typeface="Calibri" panose="020F0502020204030204" pitchFamily="34" charset="0"/>
                <a:cs typeface="Calibri" panose="020F0502020204030204" pitchFamily="34" charset="0"/>
              </a:rPr>
              <a:t>Na mjestima rada u zatvorenom prostoru moraju se ovisno o prirodi posla osigurati povoljni uvjeti rada, odgovarajući za ljude u pogledu temperature, vlažnosti i brzine strujanja zraka, uzimajući u obzir radne postupke i fizičke zahtjeve koji se postavljaju radnicima.</a:t>
            </a:r>
          </a:p>
          <a:p>
            <a:pPr>
              <a:lnSpc>
                <a:spcPct val="107000"/>
              </a:lnSpc>
              <a:spcAft>
                <a:spcPts val="800"/>
              </a:spcAft>
            </a:pPr>
            <a:endParaRPr lang="hr-HR"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hr-HR" b="1" dirty="0">
                <a:solidFill>
                  <a:schemeClr val="bg1"/>
                </a:solidFill>
                <a:latin typeface="Calibri" panose="020F0502020204030204" pitchFamily="34" charset="0"/>
                <a:ea typeface="Calibri" panose="020F0502020204030204" pitchFamily="34" charset="0"/>
                <a:cs typeface="Calibri" panose="020F0502020204030204" pitchFamily="34" charset="0"/>
              </a:rPr>
              <a:t>Temperatura</a:t>
            </a:r>
            <a:r>
              <a:rPr lang="hr-HR" dirty="0">
                <a:solidFill>
                  <a:schemeClr val="bg1"/>
                </a:solidFill>
                <a:latin typeface="Calibri" panose="020F0502020204030204" pitchFamily="34" charset="0"/>
                <a:ea typeface="Calibri" panose="020F0502020204030204" pitchFamily="34" charset="0"/>
                <a:cs typeface="Calibri" panose="020F0502020204030204" pitchFamily="34" charset="0"/>
              </a:rPr>
              <a:t> - ako radni proces to dopušta, u radnim prostorijama se zavisno od vrste radova u hladnom (zimskom) razdoblju mora se osigurati za rad bez fizičkog naprezanja temperatura 20 – 25°C. Kada se koriste uređaji za klimatizaciju, oni moraju biti prilagođeni vrsti radova i tehnološkom procesu sukladno važećim tehničkim propisima. Pri korištenju uređaja za klimatizaciju preporuča se relativna vlažnost od 40% do 60%. Ako se u toplom (ljetnom) razdoblju koriste uređaji za klimatizaciju, razlika između vanjske i unutarnje temperature, u pravilu, ne bi trebala biti veća od 7°C.</a:t>
            </a:r>
          </a:p>
          <a:p>
            <a:endParaRPr lang="hr-HR" dirty="0">
              <a:solidFill>
                <a:schemeClr val="bg1"/>
              </a:solidFill>
            </a:endParaRPr>
          </a:p>
        </p:txBody>
      </p:sp>
      <p:sp>
        <p:nvSpPr>
          <p:cNvPr id="4" name="WordArt 8">
            <a:extLst>
              <a:ext uri="{FF2B5EF4-FFF2-40B4-BE49-F238E27FC236}">
                <a16:creationId xmlns:a16="http://schemas.microsoft.com/office/drawing/2014/main" id="{EA39B475-ECDB-F8B8-F014-D9315C9CE152}"/>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1639151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AB2AAD-BD5B-0138-8016-F8AE0F38D43B}"/>
              </a:ext>
            </a:extLst>
          </p:cNvPr>
          <p:cNvSpPr>
            <a:spLocks noGrp="1"/>
          </p:cNvSpPr>
          <p:nvPr>
            <p:ph idx="1"/>
          </p:nvPr>
        </p:nvSpPr>
        <p:spPr>
          <a:xfrm>
            <a:off x="838200" y="585627"/>
            <a:ext cx="10515600" cy="5591336"/>
          </a:xfrm>
        </p:spPr>
        <p:txBody>
          <a:bodyPr>
            <a:normAutofit fontScale="85000" lnSpcReduction="20000"/>
          </a:bodyPr>
          <a:lstStyle/>
          <a:p>
            <a:r>
              <a:rPr lang="hr-HR" b="1" dirty="0">
                <a:solidFill>
                  <a:schemeClr val="bg1"/>
                </a:solidFill>
                <a:latin typeface="Roboto" panose="02000000000000000000" pitchFamily="2" charset="0"/>
                <a:ea typeface="Roboto" panose="02000000000000000000" pitchFamily="2" charset="0"/>
                <a:cs typeface="Roboto" panose="02000000000000000000" pitchFamily="2" charset="0"/>
              </a:rPr>
              <a:t>Osvjetljenje</a:t>
            </a:r>
            <a:r>
              <a:rPr lang="hr-HR" dirty="0">
                <a:solidFill>
                  <a:schemeClr val="bg1"/>
                </a:solidFill>
                <a:latin typeface="Roboto" panose="02000000000000000000" pitchFamily="2" charset="0"/>
                <a:ea typeface="Roboto" panose="02000000000000000000" pitchFamily="2" charset="0"/>
                <a:cs typeface="Roboto" panose="02000000000000000000" pitchFamily="2" charset="0"/>
              </a:rPr>
              <a:t> - na mjestima rada se mora osigurati prvenstveno prirodno osvjetljenje odnosno </a:t>
            </a:r>
          </a:p>
          <a:p>
            <a:r>
              <a:rPr lang="hr-HR" dirty="0">
                <a:solidFill>
                  <a:schemeClr val="bg1"/>
                </a:solidFill>
                <a:latin typeface="Roboto" panose="02000000000000000000" pitchFamily="2" charset="0"/>
                <a:ea typeface="Roboto" panose="02000000000000000000" pitchFamily="2" charset="0"/>
                <a:cs typeface="Roboto" panose="02000000000000000000" pitchFamily="2" charset="0"/>
              </a:rPr>
              <a:t>opskrbljenost umjetnom rasvjetom koja je primjerena zahtjevima za sigurnost i zaštitu zdravlja </a:t>
            </a:r>
          </a:p>
          <a:p>
            <a:r>
              <a:rPr lang="hr-HR" dirty="0">
                <a:solidFill>
                  <a:schemeClr val="bg1"/>
                </a:solidFill>
                <a:latin typeface="Roboto" panose="02000000000000000000" pitchFamily="2" charset="0"/>
                <a:ea typeface="Roboto" panose="02000000000000000000" pitchFamily="2" charset="0"/>
                <a:cs typeface="Roboto" panose="02000000000000000000" pitchFamily="2" charset="0"/>
              </a:rPr>
              <a:t>radnika. Osvjetljenje mjesta rada mora biti u skladu s pripadajućim hrvatskim normama, </a:t>
            </a:r>
          </a:p>
          <a:p>
            <a:r>
              <a:rPr lang="hr-HR" dirty="0">
                <a:solidFill>
                  <a:schemeClr val="bg1"/>
                </a:solidFill>
                <a:latin typeface="Roboto" panose="02000000000000000000" pitchFamily="2" charset="0"/>
                <a:ea typeface="Roboto" panose="02000000000000000000" pitchFamily="2" charset="0"/>
                <a:cs typeface="Roboto" panose="02000000000000000000" pitchFamily="2" charset="0"/>
              </a:rPr>
              <a:t>odnosno horizontalno osvjetljenje mora biti najmanje 300 luxa. Zaslon treba postaviti okomito </a:t>
            </a:r>
          </a:p>
          <a:p>
            <a:r>
              <a:rPr lang="hr-HR" dirty="0">
                <a:solidFill>
                  <a:schemeClr val="bg1"/>
                </a:solidFill>
                <a:latin typeface="Roboto" panose="02000000000000000000" pitchFamily="2" charset="0"/>
                <a:ea typeface="Roboto" panose="02000000000000000000" pitchFamily="2" charset="0"/>
                <a:cs typeface="Roboto" panose="02000000000000000000" pitchFamily="2" charset="0"/>
              </a:rPr>
              <a:t>na prozor ili izvor svjetlosti kako ne bi dolazilo do bliještanja.</a:t>
            </a:r>
          </a:p>
          <a:p>
            <a:pPr marL="0" indent="0">
              <a:buNone/>
            </a:pPr>
            <a:endParaRPr lang="hr-HR" b="1" dirty="0">
              <a:solidFill>
                <a:schemeClr val="bg1"/>
              </a:solidFill>
              <a:latin typeface="Roboto" panose="02000000000000000000" pitchFamily="2" charset="0"/>
              <a:ea typeface="Roboto" panose="02000000000000000000" pitchFamily="2" charset="0"/>
              <a:cs typeface="Roboto" panose="02000000000000000000" pitchFamily="2" charset="0"/>
            </a:endParaRPr>
          </a:p>
          <a:p>
            <a:r>
              <a:rPr lang="hr-HR" b="1" dirty="0">
                <a:solidFill>
                  <a:schemeClr val="bg1"/>
                </a:solidFill>
                <a:latin typeface="Roboto" panose="02000000000000000000" pitchFamily="2" charset="0"/>
                <a:ea typeface="Roboto" panose="02000000000000000000" pitchFamily="2" charset="0"/>
                <a:cs typeface="Roboto" panose="02000000000000000000" pitchFamily="2" charset="0"/>
              </a:rPr>
              <a:t>Buka</a:t>
            </a:r>
            <a:r>
              <a:rPr lang="hr-HR" dirty="0">
                <a:solidFill>
                  <a:schemeClr val="bg1"/>
                </a:solidFill>
                <a:latin typeface="Roboto" panose="02000000000000000000" pitchFamily="2" charset="0"/>
                <a:ea typeface="Roboto" panose="02000000000000000000" pitchFamily="2" charset="0"/>
                <a:cs typeface="Roboto" panose="02000000000000000000" pitchFamily="2" charset="0"/>
              </a:rPr>
              <a:t> - smatra se da je rad ometan bukom ako su pri radovima karakterističnim za dotično </a:t>
            </a:r>
          </a:p>
          <a:p>
            <a:r>
              <a:rPr lang="hr-HR" dirty="0">
                <a:solidFill>
                  <a:schemeClr val="bg1"/>
                </a:solidFill>
                <a:latin typeface="Roboto" panose="02000000000000000000" pitchFamily="2" charset="0"/>
                <a:ea typeface="Roboto" panose="02000000000000000000" pitchFamily="2" charset="0"/>
                <a:cs typeface="Roboto" panose="02000000000000000000" pitchFamily="2" charset="0"/>
              </a:rPr>
              <a:t>radno mjesto premašene ekvivalentne razine buke navedene u Pravilniku o zaštiti radnika od </a:t>
            </a:r>
          </a:p>
          <a:p>
            <a:r>
              <a:rPr lang="hr-HR" dirty="0">
                <a:solidFill>
                  <a:schemeClr val="bg1"/>
                </a:solidFill>
                <a:latin typeface="Roboto" panose="02000000000000000000" pitchFamily="2" charset="0"/>
                <a:ea typeface="Roboto" panose="02000000000000000000" pitchFamily="2" charset="0"/>
                <a:cs typeface="Roboto" panose="02000000000000000000" pitchFamily="2" charset="0"/>
              </a:rPr>
              <a:t>izloženosti buci na radu. Temeljem tog Pravilnika najviša dopuštena razina buke je 60 dB (A).</a:t>
            </a:r>
            <a:endParaRPr lang="hr-HR"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endParaRPr lang="hr-HR" dirty="0">
              <a:solidFill>
                <a:schemeClr val="bg1"/>
              </a:solidFill>
            </a:endParaRPr>
          </a:p>
        </p:txBody>
      </p:sp>
      <p:sp>
        <p:nvSpPr>
          <p:cNvPr id="4" name="WordArt 8">
            <a:extLst>
              <a:ext uri="{FF2B5EF4-FFF2-40B4-BE49-F238E27FC236}">
                <a16:creationId xmlns:a16="http://schemas.microsoft.com/office/drawing/2014/main" id="{75E8F21F-E9BA-6B52-8A32-8991EA808464}"/>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1373366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C96935-FB96-A960-7BEF-1C0C7FA74ED8}"/>
              </a:ext>
            </a:extLst>
          </p:cNvPr>
          <p:cNvSpPr>
            <a:spLocks noGrp="1"/>
          </p:cNvSpPr>
          <p:nvPr>
            <p:ph idx="1"/>
          </p:nvPr>
        </p:nvSpPr>
        <p:spPr>
          <a:xfrm>
            <a:off x="838200" y="606175"/>
            <a:ext cx="10515600" cy="5570788"/>
          </a:xfrm>
        </p:spPr>
        <p:txBody>
          <a:bodyPr>
            <a:normAutofit lnSpcReduction="10000"/>
          </a:bodyPr>
          <a:lstStyle/>
          <a:p>
            <a:pPr algn="just"/>
            <a:r>
              <a:rPr lang="hr-HR" b="0" i="0" dirty="0">
                <a:solidFill>
                  <a:schemeClr val="bg1"/>
                </a:solidFill>
                <a:effectLst/>
                <a:latin typeface="Roboto" panose="02000000000000000000" pitchFamily="2" charset="0"/>
              </a:rPr>
              <a:t>Zaštita na radu u Republici Hrvatskoj regulirana je zakonodavstvom iz zaštite na radu.</a:t>
            </a:r>
          </a:p>
          <a:p>
            <a:pPr algn="just"/>
            <a:r>
              <a:rPr lang="hr-HR" b="0" i="0" dirty="0">
                <a:solidFill>
                  <a:schemeClr val="bg1"/>
                </a:solidFill>
                <a:effectLst/>
                <a:latin typeface="Roboto" panose="02000000000000000000" pitchFamily="2" charset="0"/>
              </a:rPr>
              <a:t>Osnovu čine </a:t>
            </a:r>
            <a:r>
              <a:rPr lang="hr-HR" b="1" i="0" dirty="0">
                <a:solidFill>
                  <a:schemeClr val="bg1"/>
                </a:solidFill>
                <a:effectLst/>
                <a:latin typeface="Roboto" panose="02000000000000000000" pitchFamily="2" charset="0"/>
              </a:rPr>
              <a:t>Ustav, Zakon o radu i Zakon o zaštiti na radu</a:t>
            </a:r>
            <a:r>
              <a:rPr lang="hr-HR" b="0" i="0" dirty="0">
                <a:solidFill>
                  <a:schemeClr val="bg1"/>
                </a:solidFill>
                <a:effectLst/>
                <a:latin typeface="Roboto" panose="02000000000000000000" pitchFamily="2" charset="0"/>
              </a:rPr>
              <a:t>, a uz njih se pitanja iz zaštite na radu uređuju i drugim zakonima i podzakonskim propisima.</a:t>
            </a:r>
          </a:p>
          <a:p>
            <a:r>
              <a:rPr lang="hr-HR" b="0" i="0" dirty="0">
                <a:solidFill>
                  <a:schemeClr val="bg1"/>
                </a:solidFill>
                <a:effectLst/>
                <a:latin typeface="Roboto" panose="02000000000000000000" pitchFamily="2" charset="0"/>
              </a:rPr>
              <a:t>Uz to provedbu zaštite na radu obvezuju i </a:t>
            </a:r>
            <a:r>
              <a:rPr lang="hr-HR" b="1" i="0" dirty="0">
                <a:solidFill>
                  <a:schemeClr val="bg1"/>
                </a:solidFill>
                <a:effectLst/>
                <a:latin typeface="Roboto" panose="02000000000000000000" pitchFamily="2" charset="0"/>
              </a:rPr>
              <a:t>konvencije</a:t>
            </a:r>
            <a:r>
              <a:rPr lang="hr-HR" b="0" i="0" dirty="0">
                <a:solidFill>
                  <a:schemeClr val="bg1"/>
                </a:solidFill>
                <a:effectLst/>
                <a:latin typeface="Roboto" panose="02000000000000000000" pitchFamily="2" charset="0"/>
              </a:rPr>
              <a:t> Međunarodne organizacije rada koje je Republika Hrvatska preuzela i ratificirala.</a:t>
            </a:r>
          </a:p>
          <a:p>
            <a:pPr algn="just"/>
            <a:endParaRPr lang="hr-HR" b="0" i="0" dirty="0">
              <a:solidFill>
                <a:schemeClr val="bg1"/>
              </a:solidFill>
              <a:effectLst/>
              <a:latin typeface="Roboto" panose="02000000000000000000" pitchFamily="2" charset="0"/>
            </a:endParaRPr>
          </a:p>
          <a:p>
            <a:pPr algn="just"/>
            <a:r>
              <a:rPr lang="hr-HR" b="1" i="0" dirty="0">
                <a:solidFill>
                  <a:schemeClr val="bg1"/>
                </a:solidFill>
                <a:effectLst/>
                <a:latin typeface="Roboto" panose="02000000000000000000" pitchFamily="2" charset="0"/>
              </a:rPr>
              <a:t>Zakon o zaštiti na radu</a:t>
            </a:r>
            <a:r>
              <a:rPr lang="hr-HR" b="0" i="0" dirty="0">
                <a:solidFill>
                  <a:schemeClr val="bg1"/>
                </a:solidFill>
                <a:effectLst/>
                <a:latin typeface="Roboto" panose="02000000000000000000" pitchFamily="2" charset="0"/>
              </a:rPr>
              <a:t>, kao i svi podzakonski propisi doneseni na temelju njega u Republici Hrvatskoj imaju za cilj sprečavanje nastanka ozljeda na radu i profesionalnih bolesti, te zaštitu radnog okoliša.</a:t>
            </a:r>
          </a:p>
          <a:p>
            <a:endParaRPr lang="hr-HR" dirty="0">
              <a:solidFill>
                <a:schemeClr val="bg1"/>
              </a:solidFill>
            </a:endParaRPr>
          </a:p>
        </p:txBody>
      </p:sp>
      <p:sp>
        <p:nvSpPr>
          <p:cNvPr id="4" name="WordArt 8">
            <a:extLst>
              <a:ext uri="{FF2B5EF4-FFF2-40B4-BE49-F238E27FC236}">
                <a16:creationId xmlns:a16="http://schemas.microsoft.com/office/drawing/2014/main" id="{00A7969A-C3D0-1B66-C4CD-9401D9E8BFCF}"/>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3931092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5F0AF-9617-32B5-1185-362E9C7246EF}"/>
              </a:ext>
            </a:extLst>
          </p:cNvPr>
          <p:cNvSpPr>
            <a:spLocks noGrp="1"/>
          </p:cNvSpPr>
          <p:nvPr>
            <p:ph type="title"/>
          </p:nvPr>
        </p:nvSpPr>
        <p:spPr>
          <a:xfrm>
            <a:off x="838200" y="365125"/>
            <a:ext cx="10515600" cy="826677"/>
          </a:xfrm>
        </p:spPr>
        <p:txBody>
          <a:bodyPr/>
          <a:lstStyle/>
          <a:p>
            <a:r>
              <a:rPr lang="hr-HR" b="1" i="0" cap="all" dirty="0">
                <a:solidFill>
                  <a:schemeClr val="bg1">
                    <a:lumMod val="65000"/>
                  </a:schemeClr>
                </a:solidFill>
                <a:effectLst/>
                <a:latin typeface="Roboto" panose="02000000000000000000" pitchFamily="2" charset="0"/>
              </a:rPr>
              <a:t>ZAŠTITA NEPUŠAČA NA RADU</a:t>
            </a:r>
            <a:endParaRPr lang="hr-HR" b="1" dirty="0">
              <a:solidFill>
                <a:schemeClr val="bg1">
                  <a:lumMod val="65000"/>
                </a:schemeClr>
              </a:solidFill>
            </a:endParaRPr>
          </a:p>
        </p:txBody>
      </p:sp>
      <p:sp>
        <p:nvSpPr>
          <p:cNvPr id="3" name="Content Placeholder 2">
            <a:extLst>
              <a:ext uri="{FF2B5EF4-FFF2-40B4-BE49-F238E27FC236}">
                <a16:creationId xmlns:a16="http://schemas.microsoft.com/office/drawing/2014/main" id="{1038AE3B-E768-C082-3F38-33C81BE24357}"/>
              </a:ext>
            </a:extLst>
          </p:cNvPr>
          <p:cNvSpPr>
            <a:spLocks noGrp="1"/>
          </p:cNvSpPr>
          <p:nvPr>
            <p:ph idx="1"/>
          </p:nvPr>
        </p:nvSpPr>
        <p:spPr>
          <a:xfrm>
            <a:off x="838200" y="1335640"/>
            <a:ext cx="10515600" cy="5057080"/>
          </a:xfrm>
        </p:spPr>
        <p:txBody>
          <a:bodyPr/>
          <a:lstStyle/>
          <a:p>
            <a:pPr algn="l"/>
            <a:r>
              <a:rPr lang="hr-HR" b="0" i="0" dirty="0">
                <a:solidFill>
                  <a:schemeClr val="bg1"/>
                </a:solidFill>
                <a:effectLst/>
                <a:latin typeface="Roboto" panose="02000000000000000000" pitchFamily="2" charset="0"/>
              </a:rPr>
              <a:t>Poslodavac je obvezan provoditi zaštitu nepušača od djelovanja duhanskog dima.</a:t>
            </a:r>
          </a:p>
          <a:p>
            <a:pPr algn="l"/>
            <a:endParaRPr lang="hr-HR" b="0" i="0" dirty="0">
              <a:solidFill>
                <a:schemeClr val="bg1"/>
              </a:solidFill>
              <a:effectLst/>
              <a:latin typeface="Roboto" panose="02000000000000000000" pitchFamily="2" charset="0"/>
            </a:endParaRPr>
          </a:p>
          <a:p>
            <a:pPr algn="l"/>
            <a:r>
              <a:rPr lang="hr-HR" b="0" i="0" dirty="0">
                <a:solidFill>
                  <a:schemeClr val="bg1"/>
                </a:solidFill>
                <a:effectLst/>
                <a:latin typeface="Roboto" panose="02000000000000000000" pitchFamily="2" charset="0"/>
              </a:rPr>
              <a:t>Zabranjeno je pušenje na radnim sastancima.</a:t>
            </a:r>
          </a:p>
          <a:p>
            <a:pPr algn="l"/>
            <a:endParaRPr lang="hr-HR" b="0" i="0" dirty="0">
              <a:solidFill>
                <a:schemeClr val="bg1"/>
              </a:solidFill>
              <a:effectLst/>
              <a:latin typeface="Roboto" panose="02000000000000000000" pitchFamily="2" charset="0"/>
            </a:endParaRPr>
          </a:p>
          <a:p>
            <a:pPr algn="l"/>
            <a:r>
              <a:rPr lang="hr-HR" b="0" i="0" dirty="0">
                <a:solidFill>
                  <a:schemeClr val="bg1"/>
                </a:solidFill>
                <a:effectLst/>
                <a:latin typeface="Roboto" panose="02000000000000000000" pitchFamily="2" charset="0"/>
              </a:rPr>
              <a:t>Zabranjeno je pušenje na mjestu rada.</a:t>
            </a:r>
          </a:p>
          <a:p>
            <a:pPr algn="l"/>
            <a:endParaRPr lang="hr-HR" b="0" i="0" dirty="0">
              <a:solidFill>
                <a:schemeClr val="bg1"/>
              </a:solidFill>
              <a:effectLst/>
              <a:latin typeface="Roboto" panose="02000000000000000000" pitchFamily="2" charset="0"/>
            </a:endParaRPr>
          </a:p>
          <a:p>
            <a:pPr algn="l"/>
            <a:r>
              <a:rPr lang="hr-HR" b="0" i="0" dirty="0">
                <a:solidFill>
                  <a:schemeClr val="bg1"/>
                </a:solidFill>
                <a:effectLst/>
                <a:latin typeface="Roboto" panose="02000000000000000000" pitchFamily="2" charset="0"/>
              </a:rPr>
              <a:t>Iznimno, poslodavac može pisanim putem dozvoliti pušenje u posebnoj prostoriji, odnosno prostoru na kojima je obvezan postaviti znak dozvoljenog pušenja.</a:t>
            </a:r>
          </a:p>
          <a:p>
            <a:endParaRPr lang="hr-HR" dirty="0">
              <a:solidFill>
                <a:schemeClr val="bg1"/>
              </a:solidFill>
            </a:endParaRPr>
          </a:p>
        </p:txBody>
      </p:sp>
      <p:sp>
        <p:nvSpPr>
          <p:cNvPr id="5" name="WordArt 8">
            <a:extLst>
              <a:ext uri="{FF2B5EF4-FFF2-40B4-BE49-F238E27FC236}">
                <a16:creationId xmlns:a16="http://schemas.microsoft.com/office/drawing/2014/main" id="{EF880144-F746-0E0D-758B-45067D1B262C}"/>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1308101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00B6B-AF06-12C1-1573-D649B8A5A46F}"/>
              </a:ext>
            </a:extLst>
          </p:cNvPr>
          <p:cNvSpPr>
            <a:spLocks noGrp="1"/>
          </p:cNvSpPr>
          <p:nvPr>
            <p:ph type="title"/>
          </p:nvPr>
        </p:nvSpPr>
        <p:spPr>
          <a:xfrm>
            <a:off x="838200" y="365125"/>
            <a:ext cx="10515600" cy="785581"/>
          </a:xfrm>
        </p:spPr>
        <p:txBody>
          <a:bodyPr>
            <a:normAutofit/>
          </a:bodyPr>
          <a:lstStyle/>
          <a:p>
            <a:r>
              <a:rPr lang="hr-HR" sz="3600" b="1" i="0" cap="all" dirty="0">
                <a:solidFill>
                  <a:schemeClr val="bg1">
                    <a:lumMod val="65000"/>
                  </a:schemeClr>
                </a:solidFill>
                <a:effectLst/>
                <a:latin typeface="Roboto" panose="02000000000000000000" pitchFamily="2" charset="0"/>
              </a:rPr>
              <a:t>ZABRANA KORIŠTENJA SREDSTAVA OVISNOSTI</a:t>
            </a:r>
            <a:endParaRPr lang="hr-HR" sz="3600" b="1" dirty="0">
              <a:solidFill>
                <a:schemeClr val="bg1">
                  <a:lumMod val="65000"/>
                </a:schemeClr>
              </a:solidFill>
            </a:endParaRPr>
          </a:p>
        </p:txBody>
      </p:sp>
      <p:sp>
        <p:nvSpPr>
          <p:cNvPr id="3" name="Content Placeholder 2">
            <a:extLst>
              <a:ext uri="{FF2B5EF4-FFF2-40B4-BE49-F238E27FC236}">
                <a16:creationId xmlns:a16="http://schemas.microsoft.com/office/drawing/2014/main" id="{4B02CFE7-4218-BA5B-8A27-E8C517069387}"/>
              </a:ext>
            </a:extLst>
          </p:cNvPr>
          <p:cNvSpPr>
            <a:spLocks noGrp="1"/>
          </p:cNvSpPr>
          <p:nvPr>
            <p:ph idx="1"/>
          </p:nvPr>
        </p:nvSpPr>
        <p:spPr>
          <a:xfrm>
            <a:off x="838200" y="1068512"/>
            <a:ext cx="10515600" cy="5108451"/>
          </a:xfrm>
        </p:spPr>
        <p:txBody>
          <a:bodyPr/>
          <a:lstStyle/>
          <a:p>
            <a:pPr algn="just"/>
            <a:r>
              <a:rPr lang="hr-HR" b="0" i="0" dirty="0">
                <a:solidFill>
                  <a:schemeClr val="bg1"/>
                </a:solidFill>
                <a:effectLst/>
                <a:latin typeface="Roboto" panose="02000000000000000000" pitchFamily="2" charset="0"/>
              </a:rPr>
              <a:t>Zabranjeno je pušenje duhanskih i srodnih proizvoda, električnih cigareta i biljnih proizvoda za pušenje na mjestu rada.</a:t>
            </a:r>
          </a:p>
          <a:p>
            <a:pPr algn="just"/>
            <a:r>
              <a:rPr lang="hr-HR" b="0" i="0" dirty="0">
                <a:solidFill>
                  <a:schemeClr val="bg1"/>
                </a:solidFill>
                <a:effectLst/>
                <a:latin typeface="Roboto" panose="02000000000000000000" pitchFamily="2" charset="0"/>
              </a:rPr>
              <a:t>Poslodavac može pisanim putem dozvoliti pušenje u posebnoj prostoriji ako taj prostor udovoljava propisanim uvjetima.</a:t>
            </a:r>
          </a:p>
          <a:p>
            <a:pPr algn="just"/>
            <a:r>
              <a:rPr lang="hr-HR" b="0" i="0" dirty="0">
                <a:solidFill>
                  <a:schemeClr val="bg1"/>
                </a:solidFill>
                <a:effectLst/>
                <a:latin typeface="Roboto" panose="02000000000000000000" pitchFamily="2" charset="0"/>
              </a:rPr>
              <a:t>Međutim, kao prostoriju za pušenje nikako ne smije jednostavno odrediti onu radnu prostoriju u kojoj su svi radnici pušači zato što u tu prostoriju poslom dolaze i drugi radnici ili stranke nepušači pa bi se time izgubio zakonski smisao zaštite nepušača kod poslodavca.</a:t>
            </a:r>
          </a:p>
          <a:p>
            <a:pPr algn="just"/>
            <a:r>
              <a:rPr lang="hr-HR" b="0" i="0" dirty="0">
                <a:solidFill>
                  <a:schemeClr val="bg1"/>
                </a:solidFill>
                <a:effectLst/>
                <a:latin typeface="Roboto" panose="02000000000000000000" pitchFamily="2" charset="0"/>
              </a:rPr>
              <a:t>Nadalje, radnik u vrijeme rada ne smije biti pod utjecajem alkohola i drugih sredstava ovisnosti niti ih smije unositi na mjesto rada.</a:t>
            </a:r>
          </a:p>
          <a:p>
            <a:endParaRPr lang="hr-HR" dirty="0">
              <a:solidFill>
                <a:schemeClr val="bg1"/>
              </a:solidFill>
            </a:endParaRPr>
          </a:p>
        </p:txBody>
      </p:sp>
      <p:sp>
        <p:nvSpPr>
          <p:cNvPr id="5" name="WordArt 8">
            <a:extLst>
              <a:ext uri="{FF2B5EF4-FFF2-40B4-BE49-F238E27FC236}">
                <a16:creationId xmlns:a16="http://schemas.microsoft.com/office/drawing/2014/main" id="{AEC4B0F8-8765-7B45-F8DD-B92A9A7D29C6}"/>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3522504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D84C7-DB9A-D9D7-66D5-A982C094B24B}"/>
              </a:ext>
            </a:extLst>
          </p:cNvPr>
          <p:cNvSpPr>
            <a:spLocks noGrp="1"/>
          </p:cNvSpPr>
          <p:nvPr>
            <p:ph idx="1"/>
          </p:nvPr>
        </p:nvSpPr>
        <p:spPr>
          <a:xfrm>
            <a:off x="838200" y="719190"/>
            <a:ext cx="10515600" cy="5815173"/>
          </a:xfrm>
        </p:spPr>
        <p:txBody>
          <a:bodyPr>
            <a:normAutofit fontScale="77500" lnSpcReduction="20000"/>
          </a:bodyPr>
          <a:lstStyle/>
          <a:p>
            <a:pPr algn="just"/>
            <a:r>
              <a:rPr lang="hr-HR" b="0" i="0" dirty="0">
                <a:solidFill>
                  <a:schemeClr val="bg1"/>
                </a:solidFill>
                <a:effectLst/>
                <a:latin typeface="Roboto" panose="02000000000000000000" pitchFamily="2" charset="0"/>
              </a:rPr>
              <a:t>Poslodavac je dužan sprječavati konzumaciju alkoholnih pića i drugih sredstava ovisnosti tijekom rada i provoditi zabranu njihova unošenja u radne prostorije i prostore.</a:t>
            </a:r>
          </a:p>
          <a:p>
            <a:pPr algn="just"/>
            <a:r>
              <a:rPr lang="hr-HR" b="0" i="0" dirty="0">
                <a:solidFill>
                  <a:schemeClr val="bg1"/>
                </a:solidFill>
                <a:effectLst/>
                <a:latin typeface="Roboto" panose="02000000000000000000" pitchFamily="2" charset="0"/>
              </a:rPr>
              <a:t>Smatrat će se da je radnik pod utjecajem alkohola ako u krvi ima više od 0,0 promila alkohola,  odnosno u krvi ima višu koncentraciju alkohola od koncentracije dozvoljene procjenom rizika poslova koje taj radnik obavlja.</a:t>
            </a:r>
          </a:p>
          <a:p>
            <a:pPr algn="just"/>
            <a:r>
              <a:rPr lang="hr-HR" b="0" i="0" dirty="0">
                <a:solidFill>
                  <a:schemeClr val="bg1"/>
                </a:solidFill>
                <a:effectLst/>
                <a:latin typeface="Roboto" panose="02000000000000000000" pitchFamily="2" charset="0"/>
              </a:rPr>
              <a:t>Ako radnik odbije pristupiti provjeri, smatra se da je pod utjecajem alkohola ili drugih sredstava ovisnosti.</a:t>
            </a:r>
          </a:p>
          <a:p>
            <a:pPr algn="just"/>
            <a:r>
              <a:rPr lang="hr-HR" b="0" i="0" dirty="0">
                <a:solidFill>
                  <a:schemeClr val="bg1"/>
                </a:solidFill>
                <a:effectLst/>
                <a:latin typeface="Roboto" panose="02000000000000000000" pitchFamily="2" charset="0"/>
              </a:rPr>
              <a:t>Poslodavac je obvezan udaljiti s mjesta rada radnika koji je pod utjecajem alkohola ili drugih sredstava ovisnosti sve dok je pod njihovim utjecajem.</a:t>
            </a:r>
          </a:p>
          <a:p>
            <a:pPr algn="just"/>
            <a:r>
              <a:rPr lang="hr-HR" b="0" i="0" dirty="0">
                <a:solidFill>
                  <a:schemeClr val="bg1"/>
                </a:solidFill>
                <a:effectLst/>
                <a:latin typeface="Roboto" panose="02000000000000000000" pitchFamily="2" charset="0"/>
              </a:rPr>
              <a:t>Ako radnik odbija napustiti mjesto rada, radnika će, po pozivu poslodavca, udaljiti nadležna redarstvena služba.</a:t>
            </a:r>
          </a:p>
          <a:p>
            <a:pPr algn="just"/>
            <a:r>
              <a:rPr lang="hr-HR" b="0" i="0" dirty="0">
                <a:solidFill>
                  <a:schemeClr val="bg1"/>
                </a:solidFill>
                <a:effectLst/>
                <a:latin typeface="Roboto" panose="02000000000000000000" pitchFamily="2" charset="0"/>
              </a:rPr>
              <a:t>Treba naglasiti da poslodavac ne smije provjeravati je li radnik pod utjecajem drugih sredstava ovisnosti osim alkohola ako mu je radnik predao potvrdu da se nalazi u programu liječenja, odvikavanja ili rehabilitacije od ovisnosti ili u izvanbolničkom tretmanu liječenja od ovisnosti te da uzima supstitucijsku terapiju.</a:t>
            </a:r>
          </a:p>
          <a:p>
            <a:pPr algn="just"/>
            <a:r>
              <a:rPr lang="hr-HR" b="0" i="0" dirty="0">
                <a:solidFill>
                  <a:schemeClr val="bg1"/>
                </a:solidFill>
                <a:effectLst/>
                <a:latin typeface="Roboto" panose="02000000000000000000" pitchFamily="2" charset="0"/>
              </a:rPr>
              <a:t>Međutim, sukladno Zakonu o zaštiti na radu, u tom slučaju poslodavac može zatražiti procjenu zdravstvene i psihofizičke sposobnosti toga radnika za obavljanje povjerenih mu poslova. Procjenu zdravstvene i psihofizičke sposobnosti radnika daje specijalist medicine rada.</a:t>
            </a:r>
          </a:p>
          <a:p>
            <a:endParaRPr lang="hr-HR" dirty="0">
              <a:solidFill>
                <a:schemeClr val="bg1"/>
              </a:solidFill>
            </a:endParaRPr>
          </a:p>
        </p:txBody>
      </p:sp>
      <p:sp>
        <p:nvSpPr>
          <p:cNvPr id="4" name="WordArt 8">
            <a:extLst>
              <a:ext uri="{FF2B5EF4-FFF2-40B4-BE49-F238E27FC236}">
                <a16:creationId xmlns:a16="http://schemas.microsoft.com/office/drawing/2014/main" id="{C9E6D112-D2F1-BC93-761A-19C680964355}"/>
              </a:ext>
            </a:extLst>
          </p:cNvPr>
          <p:cNvSpPr>
            <a:spLocks noChangeArrowheads="1" noChangeShapeType="1" noTextEdit="1"/>
          </p:cNvSpPr>
          <p:nvPr/>
        </p:nvSpPr>
        <p:spPr bwMode="auto">
          <a:xfrm>
            <a:off x="10962526" y="6277510"/>
            <a:ext cx="1037690" cy="457200"/>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1028487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0FB47-2CB7-749A-6554-43DEC2B9DDB0}"/>
              </a:ext>
            </a:extLst>
          </p:cNvPr>
          <p:cNvSpPr>
            <a:spLocks noGrp="1"/>
          </p:cNvSpPr>
          <p:nvPr>
            <p:ph type="title"/>
          </p:nvPr>
        </p:nvSpPr>
        <p:spPr>
          <a:xfrm>
            <a:off x="838200" y="365126"/>
            <a:ext cx="10515600" cy="723936"/>
          </a:xfrm>
        </p:spPr>
        <p:txBody>
          <a:bodyPr/>
          <a:lstStyle/>
          <a:p>
            <a:r>
              <a:rPr lang="hr-HR" b="1" i="0" cap="all" dirty="0">
                <a:solidFill>
                  <a:schemeClr val="bg1">
                    <a:lumMod val="65000"/>
                  </a:schemeClr>
                </a:solidFill>
                <a:effectLst/>
                <a:latin typeface="Roboto" panose="02000000000000000000" pitchFamily="2" charset="0"/>
              </a:rPr>
              <a:t>ZDRAVSTVENA ZAŠTITA NA RADU</a:t>
            </a:r>
            <a:endParaRPr lang="hr-HR" b="1" dirty="0">
              <a:solidFill>
                <a:schemeClr val="bg1">
                  <a:lumMod val="65000"/>
                </a:schemeClr>
              </a:solidFill>
            </a:endParaRPr>
          </a:p>
        </p:txBody>
      </p:sp>
      <p:sp>
        <p:nvSpPr>
          <p:cNvPr id="3" name="Content Placeholder 2">
            <a:extLst>
              <a:ext uri="{FF2B5EF4-FFF2-40B4-BE49-F238E27FC236}">
                <a16:creationId xmlns:a16="http://schemas.microsoft.com/office/drawing/2014/main" id="{44412655-5EDF-BDB8-139F-5CEED98464BC}"/>
              </a:ext>
            </a:extLst>
          </p:cNvPr>
          <p:cNvSpPr>
            <a:spLocks noGrp="1"/>
          </p:cNvSpPr>
          <p:nvPr>
            <p:ph idx="1"/>
          </p:nvPr>
        </p:nvSpPr>
        <p:spPr>
          <a:xfrm>
            <a:off x="838200" y="1415248"/>
            <a:ext cx="10515600" cy="5087901"/>
          </a:xfrm>
        </p:spPr>
        <p:txBody>
          <a:bodyPr>
            <a:normAutofit/>
          </a:bodyPr>
          <a:lstStyle/>
          <a:p>
            <a:pPr algn="just">
              <a:buFontTx/>
              <a:buChar char="-"/>
            </a:pPr>
            <a:r>
              <a:rPr lang="hr-HR" b="0" i="0" dirty="0">
                <a:solidFill>
                  <a:schemeClr val="bg1"/>
                </a:solidFill>
                <a:effectLst/>
                <a:latin typeface="Roboto" panose="02000000000000000000" pitchFamily="2" charset="0"/>
              </a:rPr>
              <a:t>Radi utvrđivanja, odnosno provjere zdravstvene sposobnosti za obavljanje određenih poslova, poslodavac može prije i tijekom radnog odnosa o svom trošku uputiti radnika na zdravstveni pregled.</a:t>
            </a:r>
          </a:p>
          <a:p>
            <a:pPr algn="just">
              <a:buFontTx/>
              <a:buChar char="-"/>
            </a:pPr>
            <a:endParaRPr lang="hr-HR" b="0" i="0" dirty="0">
              <a:solidFill>
                <a:schemeClr val="bg1"/>
              </a:solidFill>
              <a:effectLst/>
              <a:latin typeface="Roboto" panose="02000000000000000000" pitchFamily="2" charset="0"/>
            </a:endParaRPr>
          </a:p>
          <a:p>
            <a:pPr algn="just">
              <a:buFontTx/>
              <a:buChar char="-"/>
            </a:pPr>
            <a:r>
              <a:rPr lang="hr-HR" b="0" i="0" dirty="0">
                <a:solidFill>
                  <a:schemeClr val="bg1"/>
                </a:solidFill>
                <a:effectLst/>
                <a:latin typeface="Roboto" panose="02000000000000000000" pitchFamily="2" charset="0"/>
              </a:rPr>
              <a:t>Radi osiguranja zdravstvenog nadzora primjerenog rizicima za sigurnost i zdravlje na radu kojima je izložen radnik, poslodavac je obvezan radniku, jednom u pet godina, na njegov zahtjev osigurati zdravstveni pregled.</a:t>
            </a:r>
          </a:p>
          <a:p>
            <a:pPr marL="0" indent="0" algn="just">
              <a:buNone/>
            </a:pPr>
            <a:endParaRPr lang="hr-HR" b="0" i="0" dirty="0">
              <a:solidFill>
                <a:schemeClr val="bg1"/>
              </a:solidFill>
              <a:effectLst/>
              <a:latin typeface="Roboto" panose="02000000000000000000" pitchFamily="2" charset="0"/>
            </a:endParaRPr>
          </a:p>
          <a:p>
            <a:pPr marL="0" indent="0">
              <a:buNone/>
            </a:pPr>
            <a:endParaRPr lang="hr-HR" b="0" i="0" dirty="0">
              <a:solidFill>
                <a:schemeClr val="bg1"/>
              </a:solidFill>
              <a:effectLst/>
              <a:latin typeface="Roboto" panose="02000000000000000000" pitchFamily="2" charset="0"/>
            </a:endParaRPr>
          </a:p>
          <a:p>
            <a:pPr marL="0" indent="0">
              <a:buNone/>
            </a:pPr>
            <a:endParaRPr lang="hr-HR" b="0" i="0" dirty="0">
              <a:solidFill>
                <a:schemeClr val="bg1"/>
              </a:solidFill>
              <a:effectLst/>
              <a:latin typeface="Roboto" panose="02000000000000000000" pitchFamily="2" charset="0"/>
            </a:endParaRPr>
          </a:p>
          <a:p>
            <a:pPr marL="0" indent="0">
              <a:buNone/>
            </a:pPr>
            <a:endParaRPr lang="hr-HR" dirty="0">
              <a:solidFill>
                <a:schemeClr val="bg1"/>
              </a:solidFill>
            </a:endParaRPr>
          </a:p>
        </p:txBody>
      </p:sp>
      <p:sp>
        <p:nvSpPr>
          <p:cNvPr id="5" name="WordArt 8">
            <a:extLst>
              <a:ext uri="{FF2B5EF4-FFF2-40B4-BE49-F238E27FC236}">
                <a16:creationId xmlns:a16="http://schemas.microsoft.com/office/drawing/2014/main" id="{0BA1C9EA-E22A-1287-009F-91444B31A6A0}"/>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163685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13EDE-EAD3-A3B6-F4AF-73995E1330DF}"/>
              </a:ext>
            </a:extLst>
          </p:cNvPr>
          <p:cNvSpPr>
            <a:spLocks noGrp="1"/>
          </p:cNvSpPr>
          <p:nvPr>
            <p:ph type="title"/>
          </p:nvPr>
        </p:nvSpPr>
        <p:spPr>
          <a:xfrm>
            <a:off x="838200" y="365126"/>
            <a:ext cx="10515600" cy="723936"/>
          </a:xfrm>
        </p:spPr>
        <p:txBody>
          <a:bodyPr/>
          <a:lstStyle/>
          <a:p>
            <a:r>
              <a:rPr lang="pl-PL" b="1" i="0" cap="all" dirty="0">
                <a:solidFill>
                  <a:schemeClr val="bg1">
                    <a:lumMod val="65000"/>
                  </a:schemeClr>
                </a:solidFill>
                <a:effectLst/>
                <a:latin typeface="Roboto" panose="02000000000000000000" pitchFamily="2" charset="0"/>
              </a:rPr>
              <a:t>ODBOR ZA ZAŠTITU NA RADU</a:t>
            </a:r>
            <a:endParaRPr lang="hr-HR" b="1" dirty="0">
              <a:solidFill>
                <a:schemeClr val="bg1">
                  <a:lumMod val="65000"/>
                </a:schemeClr>
              </a:solidFill>
            </a:endParaRPr>
          </a:p>
        </p:txBody>
      </p:sp>
      <p:sp>
        <p:nvSpPr>
          <p:cNvPr id="3" name="Content Placeholder 2">
            <a:extLst>
              <a:ext uri="{FF2B5EF4-FFF2-40B4-BE49-F238E27FC236}">
                <a16:creationId xmlns:a16="http://schemas.microsoft.com/office/drawing/2014/main" id="{26C1F818-3D63-F2BD-BBE1-6C8D89B22BFE}"/>
              </a:ext>
            </a:extLst>
          </p:cNvPr>
          <p:cNvSpPr>
            <a:spLocks noGrp="1"/>
          </p:cNvSpPr>
          <p:nvPr>
            <p:ph idx="1"/>
          </p:nvPr>
        </p:nvSpPr>
        <p:spPr>
          <a:xfrm>
            <a:off x="766281" y="1633592"/>
            <a:ext cx="10515600" cy="5087901"/>
          </a:xfrm>
        </p:spPr>
        <p:txBody>
          <a:bodyPr/>
          <a:lstStyle/>
          <a:p>
            <a:pPr algn="l"/>
            <a:r>
              <a:rPr lang="hr-HR" b="0" i="0" dirty="0">
                <a:solidFill>
                  <a:schemeClr val="bg1"/>
                </a:solidFill>
                <a:effectLst/>
                <a:latin typeface="Roboto" panose="02000000000000000000" pitchFamily="2" charset="0"/>
              </a:rPr>
              <a:t>Poslodavac koji zapošljava pedeset ili više radnika, obvezan je osnovati odbor zaštite na radu kao svoje savjetodavno tijelo za unaprjeđivanje zaštite na radu.</a:t>
            </a:r>
          </a:p>
          <a:p>
            <a:pPr algn="l"/>
            <a:r>
              <a:rPr lang="hr-HR" b="0" i="0" dirty="0">
                <a:solidFill>
                  <a:schemeClr val="bg1"/>
                </a:solidFill>
                <a:effectLst/>
                <a:latin typeface="Roboto" panose="02000000000000000000" pitchFamily="2" charset="0"/>
              </a:rPr>
              <a:t>Odbor čine poslodavac ili njegov ovlaštenik, stručnjak zaštite na radu koji obavlja poslove zaštite na radu kod poslodavca, specijalist medicine rada izabran u skladu s posebnim propisom, te povjerenik radnika za zaštitu na radu ili njihov koordinator.</a:t>
            </a:r>
          </a:p>
          <a:p>
            <a:pPr algn="l"/>
            <a:r>
              <a:rPr lang="hr-HR" b="0" i="0" dirty="0">
                <a:solidFill>
                  <a:schemeClr val="bg1"/>
                </a:solidFill>
                <a:effectLst/>
                <a:latin typeface="Roboto" panose="02000000000000000000" pitchFamily="2" charset="0"/>
              </a:rPr>
              <a:t>Odbor se sastaje najmanje jedanput u šest mjeseca i o svojem radu vodi zapisnik.</a:t>
            </a:r>
          </a:p>
          <a:p>
            <a:endParaRPr lang="hr-HR" dirty="0">
              <a:solidFill>
                <a:schemeClr val="bg1"/>
              </a:solidFill>
            </a:endParaRPr>
          </a:p>
        </p:txBody>
      </p:sp>
      <p:sp>
        <p:nvSpPr>
          <p:cNvPr id="5" name="WordArt 8">
            <a:extLst>
              <a:ext uri="{FF2B5EF4-FFF2-40B4-BE49-F238E27FC236}">
                <a16:creationId xmlns:a16="http://schemas.microsoft.com/office/drawing/2014/main" id="{BDE7BD93-774C-25D7-7DDE-2FEC04F9F7DF}"/>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1681936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CE07F-6458-5623-9F64-2BE5A537EDBC}"/>
              </a:ext>
            </a:extLst>
          </p:cNvPr>
          <p:cNvSpPr>
            <a:spLocks noGrp="1"/>
          </p:cNvSpPr>
          <p:nvPr>
            <p:ph type="title"/>
          </p:nvPr>
        </p:nvSpPr>
        <p:spPr>
          <a:xfrm>
            <a:off x="838200" y="365126"/>
            <a:ext cx="10515600" cy="734210"/>
          </a:xfrm>
        </p:spPr>
        <p:txBody>
          <a:bodyPr/>
          <a:lstStyle/>
          <a:p>
            <a:r>
              <a:rPr lang="hr-HR" b="1" i="0" cap="all" dirty="0">
                <a:solidFill>
                  <a:schemeClr val="bg1">
                    <a:lumMod val="65000"/>
                  </a:schemeClr>
                </a:solidFill>
                <a:effectLst/>
                <a:latin typeface="Roboto" panose="02000000000000000000" pitchFamily="2" charset="0"/>
              </a:rPr>
              <a:t>OBVEZE I PRAVA RADNIKA</a:t>
            </a:r>
            <a:endParaRPr lang="hr-HR" b="1" dirty="0">
              <a:solidFill>
                <a:schemeClr val="bg1">
                  <a:lumMod val="65000"/>
                </a:schemeClr>
              </a:solidFill>
            </a:endParaRPr>
          </a:p>
        </p:txBody>
      </p:sp>
      <p:sp>
        <p:nvSpPr>
          <p:cNvPr id="3" name="Content Placeholder 2">
            <a:extLst>
              <a:ext uri="{FF2B5EF4-FFF2-40B4-BE49-F238E27FC236}">
                <a16:creationId xmlns:a16="http://schemas.microsoft.com/office/drawing/2014/main" id="{9320BCAA-3068-908F-D4B0-163FB82DC4B1}"/>
              </a:ext>
            </a:extLst>
          </p:cNvPr>
          <p:cNvSpPr>
            <a:spLocks noGrp="1"/>
          </p:cNvSpPr>
          <p:nvPr>
            <p:ph idx="1"/>
          </p:nvPr>
        </p:nvSpPr>
        <p:spPr>
          <a:xfrm>
            <a:off x="838200" y="1099336"/>
            <a:ext cx="10515600" cy="5077627"/>
          </a:xfrm>
        </p:spPr>
        <p:txBody>
          <a:bodyPr>
            <a:normAutofit fontScale="92500" lnSpcReduction="20000"/>
          </a:bodyPr>
          <a:lstStyle/>
          <a:p>
            <a:pPr algn="l"/>
            <a:r>
              <a:rPr lang="hr-HR" b="0" i="0" dirty="0">
                <a:solidFill>
                  <a:schemeClr val="bg1"/>
                </a:solidFill>
                <a:effectLst/>
                <a:latin typeface="Roboto" panose="02000000000000000000" pitchFamily="2" charset="0"/>
              </a:rPr>
              <a:t>Iako Zakon o zaštiti na radu uglavnom utvrđuje obveze poslodavca u provođenju zaštite na radu, u jednom manjem dijelu on govori o obvezama radnika u vezi sa zaštitom na radu.</a:t>
            </a:r>
          </a:p>
          <a:p>
            <a:pPr algn="l"/>
            <a:r>
              <a:rPr lang="hr-HR" b="0" i="0" dirty="0">
                <a:solidFill>
                  <a:schemeClr val="bg1"/>
                </a:solidFill>
                <a:effectLst/>
                <a:latin typeface="Roboto" panose="02000000000000000000" pitchFamily="2" charset="0"/>
              </a:rPr>
              <a:t>Te su obveze radnika podijeljene u tri dijela:</a:t>
            </a:r>
          </a:p>
          <a:p>
            <a:pPr algn="l"/>
            <a:r>
              <a:rPr lang="hr-HR" b="0" i="0" dirty="0">
                <a:solidFill>
                  <a:schemeClr val="bg1"/>
                </a:solidFill>
                <a:effectLst/>
                <a:latin typeface="Roboto" panose="02000000000000000000" pitchFamily="2" charset="0"/>
              </a:rPr>
              <a:t>1. obveza osposobljavanja za rad na siguran način</a:t>
            </a:r>
          </a:p>
          <a:p>
            <a:pPr algn="l"/>
            <a:r>
              <a:rPr lang="hr-HR" b="0" i="0" dirty="0">
                <a:solidFill>
                  <a:schemeClr val="bg1"/>
                </a:solidFill>
                <a:effectLst/>
                <a:latin typeface="Roboto" panose="02000000000000000000" pitchFamily="2" charset="0"/>
              </a:rPr>
              <a:t>2. obveza rada dužnom pažnjom</a:t>
            </a:r>
          </a:p>
          <a:p>
            <a:pPr algn="l"/>
            <a:r>
              <a:rPr lang="hr-HR" b="0" i="0" dirty="0">
                <a:solidFill>
                  <a:schemeClr val="bg1"/>
                </a:solidFill>
                <a:effectLst/>
                <a:latin typeface="Roboto" panose="02000000000000000000" pitchFamily="2" charset="0"/>
              </a:rPr>
              <a:t>3. obveza suradnje</a:t>
            </a:r>
          </a:p>
          <a:p>
            <a:pPr algn="l"/>
            <a:r>
              <a:rPr lang="hr-HR" b="1" i="0" dirty="0">
                <a:solidFill>
                  <a:schemeClr val="bg1"/>
                </a:solidFill>
                <a:effectLst/>
                <a:latin typeface="Roboto" panose="02000000000000000000" pitchFamily="2" charset="0"/>
              </a:rPr>
              <a:t>Obveza osposobljavanja za rad na siguran način</a:t>
            </a:r>
            <a:endParaRPr lang="hr-HR" b="0" i="0" dirty="0">
              <a:solidFill>
                <a:schemeClr val="bg1"/>
              </a:solidFill>
              <a:effectLst/>
              <a:latin typeface="Roboto" panose="02000000000000000000" pitchFamily="2" charset="0"/>
            </a:endParaRPr>
          </a:p>
          <a:p>
            <a:pPr algn="l"/>
            <a:r>
              <a:rPr lang="hr-HR" b="0" i="0" dirty="0">
                <a:solidFill>
                  <a:schemeClr val="bg1"/>
                </a:solidFill>
                <a:effectLst/>
                <a:latin typeface="Roboto" panose="02000000000000000000" pitchFamily="2" charset="0"/>
              </a:rPr>
              <a:t>Što se tiče obveze osposobljavanja za rad na siguran način, zakon je ovu obvezu radnika utvrdio vrlo kratko i jednostavno:</a:t>
            </a:r>
          </a:p>
          <a:p>
            <a:pPr algn="l"/>
            <a:r>
              <a:rPr lang="hr-HR" b="0" i="0" dirty="0">
                <a:solidFill>
                  <a:schemeClr val="bg1"/>
                </a:solidFill>
                <a:effectLst/>
                <a:latin typeface="Roboto" panose="02000000000000000000" pitchFamily="2" charset="0"/>
              </a:rPr>
              <a:t>Radnik je obvezan osposobljavati se za rad na siguran način kad ga na osposobljavanje uputi poslodavac. Dakle, radnik nema pravo odbiti da pristupi osposobljavanju za rad na siguran način kad to od njega zatraži poslodavac.</a:t>
            </a:r>
          </a:p>
          <a:p>
            <a:endParaRPr lang="hr-HR" dirty="0">
              <a:solidFill>
                <a:schemeClr val="bg1"/>
              </a:solidFill>
            </a:endParaRPr>
          </a:p>
        </p:txBody>
      </p:sp>
      <p:sp>
        <p:nvSpPr>
          <p:cNvPr id="5" name="WordArt 8">
            <a:extLst>
              <a:ext uri="{FF2B5EF4-FFF2-40B4-BE49-F238E27FC236}">
                <a16:creationId xmlns:a16="http://schemas.microsoft.com/office/drawing/2014/main" id="{A6F67C41-BFA0-0CC7-98CE-862E85409C8F}"/>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851587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66745F-52AF-3D51-5F08-2224F27597EC}"/>
              </a:ext>
            </a:extLst>
          </p:cNvPr>
          <p:cNvSpPr>
            <a:spLocks noGrp="1"/>
          </p:cNvSpPr>
          <p:nvPr>
            <p:ph idx="1"/>
          </p:nvPr>
        </p:nvSpPr>
        <p:spPr>
          <a:xfrm>
            <a:off x="838200" y="575353"/>
            <a:ext cx="10515600" cy="5876818"/>
          </a:xfrm>
        </p:spPr>
        <p:txBody>
          <a:bodyPr>
            <a:normAutofit fontScale="92500" lnSpcReduction="10000"/>
          </a:bodyPr>
          <a:lstStyle/>
          <a:p>
            <a:pPr algn="l"/>
            <a:r>
              <a:rPr lang="hr-HR" b="0" i="0" dirty="0">
                <a:solidFill>
                  <a:schemeClr val="bg1"/>
                </a:solidFill>
                <a:effectLst/>
                <a:latin typeface="Roboto" panose="02000000000000000000" pitchFamily="2" charset="0"/>
              </a:rPr>
              <a:t>A poslodavac je obvezan, na temelju procjene rizika, osposobiti radnika za rad na siguran način, u sljedećim slučajevima:</a:t>
            </a:r>
          </a:p>
          <a:p>
            <a:pPr algn="l"/>
            <a:r>
              <a:rPr lang="hr-HR" b="0" i="0" dirty="0">
                <a:solidFill>
                  <a:schemeClr val="bg1"/>
                </a:solidFill>
                <a:effectLst/>
                <a:latin typeface="Roboto" panose="02000000000000000000" pitchFamily="2" charset="0"/>
              </a:rPr>
              <a:t>- prije početka rada</a:t>
            </a:r>
          </a:p>
          <a:p>
            <a:pPr algn="l"/>
            <a:r>
              <a:rPr lang="hr-HR" b="0" i="0" dirty="0">
                <a:solidFill>
                  <a:schemeClr val="bg1"/>
                </a:solidFill>
                <a:effectLst/>
                <a:latin typeface="Roboto" panose="02000000000000000000" pitchFamily="2" charset="0"/>
              </a:rPr>
              <a:t>- kod promjena u radnom postupku</a:t>
            </a:r>
          </a:p>
          <a:p>
            <a:pPr algn="l"/>
            <a:r>
              <a:rPr lang="hr-HR" b="0" i="0" dirty="0">
                <a:solidFill>
                  <a:schemeClr val="bg1"/>
                </a:solidFill>
                <a:effectLst/>
                <a:latin typeface="Roboto" panose="02000000000000000000" pitchFamily="2" charset="0"/>
              </a:rPr>
              <a:t>- kod uvođenja nove radne opreme ili njezine promjene</a:t>
            </a:r>
          </a:p>
          <a:p>
            <a:pPr algn="l"/>
            <a:r>
              <a:rPr lang="hr-HR" b="0" i="0" dirty="0">
                <a:solidFill>
                  <a:schemeClr val="bg1"/>
                </a:solidFill>
                <a:effectLst/>
                <a:latin typeface="Roboto" panose="02000000000000000000" pitchFamily="2" charset="0"/>
              </a:rPr>
              <a:t>- kod uvođenja nove tehnologije</a:t>
            </a:r>
          </a:p>
          <a:p>
            <a:pPr algn="l"/>
            <a:r>
              <a:rPr lang="hr-HR" b="0" i="0" dirty="0">
                <a:solidFill>
                  <a:schemeClr val="bg1"/>
                </a:solidFill>
                <a:effectLst/>
                <a:latin typeface="Roboto" panose="02000000000000000000" pitchFamily="2" charset="0"/>
              </a:rPr>
              <a:t>- kod upućivanja radnika na novi posao, odnosno na novo mjesto rada</a:t>
            </a:r>
          </a:p>
          <a:p>
            <a:pPr algn="l"/>
            <a:r>
              <a:rPr lang="hr-HR" b="0" i="0" dirty="0">
                <a:solidFill>
                  <a:schemeClr val="bg1"/>
                </a:solidFill>
                <a:effectLst/>
                <a:latin typeface="Roboto" panose="02000000000000000000" pitchFamily="2" charset="0"/>
              </a:rPr>
              <a:t>- kod utvrđenog oštećenja zdravlja uzrokovanog opasnostima, štetnostima ili naporima na radu.</a:t>
            </a:r>
          </a:p>
          <a:p>
            <a:pPr algn="l"/>
            <a:r>
              <a:rPr lang="hr-HR" b="0" i="0" dirty="0">
                <a:solidFill>
                  <a:schemeClr val="bg1"/>
                </a:solidFill>
                <a:effectLst/>
                <a:latin typeface="Roboto" panose="02000000000000000000" pitchFamily="2" charset="0"/>
              </a:rPr>
              <a:t>Poslodavac ne smije dozvoliti samostalno obavljanje poslova radniku koji prethodno nije osposobljen za rad na siguran način.</a:t>
            </a:r>
          </a:p>
          <a:p>
            <a:pPr algn="l"/>
            <a:r>
              <a:rPr lang="hr-HR" b="0" i="0" dirty="0">
                <a:solidFill>
                  <a:schemeClr val="bg1"/>
                </a:solidFill>
                <a:effectLst/>
                <a:latin typeface="Roboto" panose="02000000000000000000" pitchFamily="2" charset="0"/>
              </a:rPr>
              <a:t>Radniku koji nije osposobljen za rad na siguran način, poslodavac je obvezan osigurati rad pod neposrednim nadzorom radnika osposobljenog za rad na siguran način, ali ne dulje od 60 dana.</a:t>
            </a:r>
          </a:p>
          <a:p>
            <a:endParaRPr lang="hr-HR" dirty="0">
              <a:solidFill>
                <a:schemeClr val="bg1"/>
              </a:solidFill>
            </a:endParaRPr>
          </a:p>
        </p:txBody>
      </p:sp>
      <p:sp>
        <p:nvSpPr>
          <p:cNvPr id="4" name="WordArt 8">
            <a:extLst>
              <a:ext uri="{FF2B5EF4-FFF2-40B4-BE49-F238E27FC236}">
                <a16:creationId xmlns:a16="http://schemas.microsoft.com/office/drawing/2014/main" id="{A61AB333-D265-945D-8EE6-AAADCC27A209}"/>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2919187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A1E7B3-0CC3-16EC-A193-3853111993AF}"/>
              </a:ext>
            </a:extLst>
          </p:cNvPr>
          <p:cNvSpPr>
            <a:spLocks noGrp="1"/>
          </p:cNvSpPr>
          <p:nvPr>
            <p:ph idx="1"/>
          </p:nvPr>
        </p:nvSpPr>
        <p:spPr>
          <a:xfrm>
            <a:off x="838200" y="421240"/>
            <a:ext cx="10515600" cy="6154221"/>
          </a:xfrm>
        </p:spPr>
        <p:txBody>
          <a:bodyPr>
            <a:normAutofit fontScale="77500" lnSpcReduction="20000"/>
          </a:bodyPr>
          <a:lstStyle/>
          <a:p>
            <a:pPr algn="l"/>
            <a:r>
              <a:rPr lang="hr-HR" b="1" i="0" dirty="0">
                <a:solidFill>
                  <a:schemeClr val="bg1"/>
                </a:solidFill>
                <a:effectLst/>
                <a:latin typeface="Roboto" panose="02000000000000000000" pitchFamily="2" charset="0"/>
              </a:rPr>
              <a:t>Obveza rada dužnom pažnjom</a:t>
            </a:r>
            <a:endParaRPr lang="hr-HR" b="0" i="0" dirty="0">
              <a:solidFill>
                <a:schemeClr val="bg1"/>
              </a:solidFill>
              <a:effectLst/>
              <a:latin typeface="Roboto" panose="02000000000000000000" pitchFamily="2" charset="0"/>
            </a:endParaRPr>
          </a:p>
          <a:p>
            <a:pPr algn="l"/>
            <a:r>
              <a:rPr lang="hr-HR" b="0" i="0" dirty="0">
                <a:solidFill>
                  <a:schemeClr val="bg1"/>
                </a:solidFill>
                <a:effectLst/>
                <a:latin typeface="Roboto" panose="02000000000000000000" pitchFamily="2" charset="0"/>
              </a:rPr>
              <a:t>Što se tiče obveze rada dužnom pažnjom, tu Zakon o zaštiti na radu određuje slijedeće:</a:t>
            </a:r>
          </a:p>
          <a:p>
            <a:pPr algn="l"/>
            <a:r>
              <a:rPr lang="hr-HR" b="0" i="0" dirty="0">
                <a:solidFill>
                  <a:schemeClr val="bg1"/>
                </a:solidFill>
                <a:effectLst/>
                <a:latin typeface="Roboto" panose="02000000000000000000" pitchFamily="2" charset="0"/>
              </a:rPr>
              <a:t>Radnik je obvezan i odgovoran obavljati poslove dužnom pažnjom te pritom voditi računa o svojoj sigurnosti i zaštiti zdravlja, kao i sigurnosti i zaštiti zdravlja ostalih radnika, koje mogu ugroziti njegovi postupci ili propusti na radu. </a:t>
            </a:r>
          </a:p>
          <a:p>
            <a:pPr algn="l"/>
            <a:r>
              <a:rPr lang="hr-HR" b="0" i="0" dirty="0">
                <a:solidFill>
                  <a:schemeClr val="bg1"/>
                </a:solidFill>
                <a:effectLst/>
                <a:latin typeface="Roboto" panose="02000000000000000000" pitchFamily="2" charset="0"/>
              </a:rPr>
              <a:t>Smatra se da radnik radi dužnom pažnjom kad poslove obavlja u skladu sa znanjima i vještinama koje je stekao tijekom osposobljavanja za rad na siguran način te kad radi prema uputama poslodavca, odnosno njegova ovlaštenika, tako da:</a:t>
            </a:r>
          </a:p>
          <a:p>
            <a:pPr algn="l"/>
            <a:r>
              <a:rPr lang="hr-HR" b="0" i="0" dirty="0">
                <a:solidFill>
                  <a:schemeClr val="bg1"/>
                </a:solidFill>
                <a:effectLst/>
                <a:latin typeface="Roboto" panose="02000000000000000000" pitchFamily="2" charset="0"/>
              </a:rPr>
              <a:t>- prije početka rada pregleda mjesto rada te o uočenim nedostatcima izvijesti poslodavca ili njegova ovlaštenika</a:t>
            </a:r>
          </a:p>
          <a:p>
            <a:pPr algn="l"/>
            <a:r>
              <a:rPr lang="hr-HR" b="0" i="0" dirty="0">
                <a:solidFill>
                  <a:schemeClr val="bg1"/>
                </a:solidFill>
                <a:effectLst/>
                <a:latin typeface="Roboto" panose="02000000000000000000" pitchFamily="2" charset="0"/>
              </a:rPr>
              <a:t>- pravilno koristi sredstva rada, pravilno koristi propisanu osobnu zaštitnu opremu, koju je nakon korištenja obvezan vratiti na mjesto koje je za to određeno</a:t>
            </a:r>
          </a:p>
          <a:p>
            <a:pPr algn="l"/>
            <a:r>
              <a:rPr lang="hr-HR" b="0" i="0" dirty="0">
                <a:solidFill>
                  <a:schemeClr val="bg1"/>
                </a:solidFill>
                <a:effectLst/>
                <a:latin typeface="Roboto" panose="02000000000000000000" pitchFamily="2" charset="0"/>
              </a:rPr>
              <a:t>- pravilno koristi, samovoljno ne isključuje, ne vrši preinake i ne uklanja zaštite na sredstvima rada</a:t>
            </a:r>
          </a:p>
          <a:p>
            <a:pPr algn="l"/>
            <a:r>
              <a:rPr lang="hr-HR" b="0" i="0" dirty="0">
                <a:solidFill>
                  <a:schemeClr val="bg1"/>
                </a:solidFill>
                <a:effectLst/>
                <a:latin typeface="Roboto" panose="02000000000000000000" pitchFamily="2" charset="0"/>
              </a:rPr>
              <a:t> - odmah obavijesti poslodavca, njegova ovlaštenika, stručnjaka zaštite na radu ili povjerenika radnika za zaštitu na radu o svakoj situaciji koju smatra značajnim i izravnim rizikom za sigurnost i zdravlje, o nepostojanju ili nedostatku uputa za takvu situaciju, kao i o bilo kojem uočenom nedostatku u organiziranju i provedbi zaštite na radu</a:t>
            </a:r>
          </a:p>
          <a:p>
            <a:endParaRPr lang="hr-HR" dirty="0">
              <a:solidFill>
                <a:schemeClr val="bg1"/>
              </a:solidFill>
            </a:endParaRPr>
          </a:p>
        </p:txBody>
      </p:sp>
      <p:sp>
        <p:nvSpPr>
          <p:cNvPr id="4" name="WordArt 8">
            <a:extLst>
              <a:ext uri="{FF2B5EF4-FFF2-40B4-BE49-F238E27FC236}">
                <a16:creationId xmlns:a16="http://schemas.microsoft.com/office/drawing/2014/main" id="{6E346715-0D70-7E48-7AD2-ADA0D787976C}"/>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3606644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6B76E6-97A3-5FCF-5635-4494FD774118}"/>
              </a:ext>
            </a:extLst>
          </p:cNvPr>
          <p:cNvSpPr>
            <a:spLocks noGrp="1"/>
          </p:cNvSpPr>
          <p:nvPr>
            <p:ph idx="1"/>
          </p:nvPr>
        </p:nvSpPr>
        <p:spPr>
          <a:xfrm>
            <a:off x="838200" y="339046"/>
            <a:ext cx="10515600" cy="6328882"/>
          </a:xfrm>
        </p:spPr>
        <p:txBody>
          <a:bodyPr>
            <a:normAutofit fontScale="92500" lnSpcReduction="10000"/>
          </a:bodyPr>
          <a:lstStyle/>
          <a:p>
            <a:pPr algn="l"/>
            <a:r>
              <a:rPr lang="hr-HR" b="0" i="0" dirty="0">
                <a:solidFill>
                  <a:schemeClr val="bg1"/>
                </a:solidFill>
                <a:effectLst/>
                <a:latin typeface="Roboto" panose="02000000000000000000" pitchFamily="2" charset="0"/>
              </a:rPr>
              <a:t>- posao obavlja u skladu s pravilima zaštite na radu, pravilima struke te pisanim uputama poslodavca</a:t>
            </a:r>
          </a:p>
          <a:p>
            <a:pPr algn="l"/>
            <a:r>
              <a:rPr lang="hr-HR" b="0" i="0" dirty="0">
                <a:solidFill>
                  <a:schemeClr val="bg1"/>
                </a:solidFill>
                <a:effectLst/>
                <a:latin typeface="Roboto" panose="02000000000000000000" pitchFamily="2" charset="0"/>
              </a:rPr>
              <a:t>- da prije odlaska s mjesta rada ostavi sredstva rada koja je koristio u takvom stanju da ne ugrožavaju ostale radnike ili sredstva rada</a:t>
            </a:r>
          </a:p>
          <a:p>
            <a:pPr algn="l"/>
            <a:r>
              <a:rPr lang="hr-HR" b="0" i="0" dirty="0">
                <a:solidFill>
                  <a:schemeClr val="bg1"/>
                </a:solidFill>
                <a:effectLst/>
                <a:latin typeface="Roboto" panose="02000000000000000000" pitchFamily="2" charset="0"/>
              </a:rPr>
              <a:t>- i naposljetku, da surađuje s poslodavcem, njegovim ovlaštenikom, stručnjakom zaštite na radu, specijalistom medicine rada i povjerenikom radnika za zaštitu na radu.</a:t>
            </a:r>
            <a:endParaRPr lang="hr-HR" dirty="0">
              <a:solidFill>
                <a:schemeClr val="bg1"/>
              </a:solidFill>
              <a:latin typeface="Roboto" panose="02000000000000000000" pitchFamily="2" charset="0"/>
            </a:endParaRPr>
          </a:p>
          <a:p>
            <a:pPr algn="l"/>
            <a:r>
              <a:rPr lang="hr-HR" b="1" i="0" dirty="0">
                <a:solidFill>
                  <a:schemeClr val="bg1"/>
                </a:solidFill>
                <a:effectLst/>
                <a:latin typeface="Roboto" panose="02000000000000000000" pitchFamily="2" charset="0"/>
              </a:rPr>
              <a:t>Obveza suradnje</a:t>
            </a:r>
            <a:endParaRPr lang="hr-HR" b="0" i="0" dirty="0">
              <a:solidFill>
                <a:schemeClr val="bg1"/>
              </a:solidFill>
              <a:effectLst/>
              <a:latin typeface="Roboto" panose="02000000000000000000" pitchFamily="2" charset="0"/>
            </a:endParaRPr>
          </a:p>
          <a:p>
            <a:pPr algn="l"/>
            <a:r>
              <a:rPr lang="hr-HR" b="0" i="0" dirty="0">
                <a:solidFill>
                  <a:schemeClr val="bg1"/>
                </a:solidFill>
                <a:effectLst/>
                <a:latin typeface="Roboto" panose="02000000000000000000" pitchFamily="2" charset="0"/>
              </a:rPr>
              <a:t>Šte tiče obveze suradnje, Zakon nalaže da je radnik obvezan surađivati s poslodavcem, njegovim ovlaštenikom, stručnjakom zaštite na radu, povjerenikom radnika za zaštitu na radu i specijalistom medicine rada u rješavanju svih pitanja zaštite na radu te da mora odmah izvijestiti poslodavca, njegova ovlaštenika, stručnjaka za zaštitu na radu ili povjerenika za zaštitu na radu o svakoj činjenici za koju smatra da predstavlja neposredni rizik za sigurnost i zdravlje, kao i o svakom drugom nedostatku u sustavu zaštite na radu.</a:t>
            </a:r>
          </a:p>
          <a:p>
            <a:pPr algn="l"/>
            <a:endParaRPr lang="hr-HR" b="0" i="0" dirty="0">
              <a:solidFill>
                <a:schemeClr val="bg1"/>
              </a:solidFill>
              <a:effectLst/>
              <a:latin typeface="Roboto" panose="02000000000000000000" pitchFamily="2" charset="0"/>
            </a:endParaRPr>
          </a:p>
          <a:p>
            <a:endParaRPr lang="hr-HR" dirty="0">
              <a:solidFill>
                <a:schemeClr val="bg1"/>
              </a:solidFill>
            </a:endParaRPr>
          </a:p>
        </p:txBody>
      </p:sp>
      <p:sp>
        <p:nvSpPr>
          <p:cNvPr id="4" name="WordArt 8">
            <a:extLst>
              <a:ext uri="{FF2B5EF4-FFF2-40B4-BE49-F238E27FC236}">
                <a16:creationId xmlns:a16="http://schemas.microsoft.com/office/drawing/2014/main" id="{D607C11C-4E90-5247-3696-F7F337C0E086}"/>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21486030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A991CC-C143-78D7-9A40-EE6501A2DC99}"/>
              </a:ext>
            </a:extLst>
          </p:cNvPr>
          <p:cNvSpPr>
            <a:spLocks noGrp="1"/>
          </p:cNvSpPr>
          <p:nvPr>
            <p:ph idx="1"/>
          </p:nvPr>
        </p:nvSpPr>
        <p:spPr>
          <a:xfrm>
            <a:off x="838200" y="1500027"/>
            <a:ext cx="10515600" cy="5478320"/>
          </a:xfrm>
        </p:spPr>
        <p:txBody>
          <a:bodyPr/>
          <a:lstStyle/>
          <a:p>
            <a:pPr algn="l"/>
            <a:r>
              <a:rPr lang="hr-HR" b="0" i="0" dirty="0">
                <a:solidFill>
                  <a:schemeClr val="bg1"/>
                </a:solidFill>
                <a:effectLst/>
                <a:latin typeface="Roboto" panose="02000000000000000000" pitchFamily="2" charset="0"/>
              </a:rPr>
              <a:t>Zakon o zaštiti na radu utvrđuje i da radnik ima pravo odbiti raditi i napustiti mjesto rada ako mu izravno prijeti rizik za život i zdravlje, sve dok poslodavac ne poduzme korektivne mjere te zbog takva postupanja ne smije trpjeti štetne posljedice.</a:t>
            </a:r>
          </a:p>
          <a:p>
            <a:pPr algn="l"/>
            <a:r>
              <a:rPr lang="hr-HR" b="0" i="0" dirty="0">
                <a:solidFill>
                  <a:schemeClr val="bg1"/>
                </a:solidFill>
                <a:effectLst/>
                <a:latin typeface="Roboto" panose="02000000000000000000" pitchFamily="2" charset="0"/>
              </a:rPr>
              <a:t>Poslodavac ne smije zahtijevati od radnika da ostane na mjestu rada dok na tom mjestu postoji izravan i ozbiljan rizik za život i zdravlje radnika.</a:t>
            </a:r>
          </a:p>
          <a:p>
            <a:pPr algn="l"/>
            <a:r>
              <a:rPr lang="hr-HR" b="0" i="0" dirty="0">
                <a:solidFill>
                  <a:schemeClr val="bg1"/>
                </a:solidFill>
                <a:effectLst/>
                <a:latin typeface="Roboto" panose="02000000000000000000" pitchFamily="2" charset="0"/>
              </a:rPr>
              <a:t>Trebamo spomenuti i da Zakon o zaštiti na radu određuje da radnik nije obvezan snositi troškove u vezi s primjenom pravila zaštite na radu i zdravstvenih mjera.</a:t>
            </a:r>
          </a:p>
          <a:p>
            <a:endParaRPr lang="hr-HR" dirty="0">
              <a:solidFill>
                <a:schemeClr val="bg1"/>
              </a:solidFill>
            </a:endParaRPr>
          </a:p>
        </p:txBody>
      </p:sp>
      <p:sp>
        <p:nvSpPr>
          <p:cNvPr id="4" name="WordArt 8">
            <a:extLst>
              <a:ext uri="{FF2B5EF4-FFF2-40B4-BE49-F238E27FC236}">
                <a16:creationId xmlns:a16="http://schemas.microsoft.com/office/drawing/2014/main" id="{3DB2AC37-5EC3-08F4-EA8C-E874FCC5DE98}"/>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486054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21A538-4E01-19B6-0E79-6E2468594293}"/>
              </a:ext>
            </a:extLst>
          </p:cNvPr>
          <p:cNvSpPr>
            <a:spLocks noGrp="1"/>
          </p:cNvSpPr>
          <p:nvPr>
            <p:ph idx="1"/>
          </p:nvPr>
        </p:nvSpPr>
        <p:spPr>
          <a:xfrm>
            <a:off x="838200" y="452063"/>
            <a:ext cx="10515600" cy="5724900"/>
          </a:xfrm>
        </p:spPr>
        <p:txBody>
          <a:bodyPr>
            <a:normAutofit lnSpcReduction="10000"/>
          </a:bodyPr>
          <a:lstStyle/>
          <a:p>
            <a:pPr algn="just"/>
            <a:r>
              <a:rPr lang="hr-HR" b="1" i="0" dirty="0">
                <a:solidFill>
                  <a:schemeClr val="bg1"/>
                </a:solidFill>
                <a:effectLst/>
                <a:latin typeface="Roboto" panose="02000000000000000000" pitchFamily="2" charset="0"/>
              </a:rPr>
              <a:t>Zakon o zaštiti na radu</a:t>
            </a:r>
            <a:r>
              <a:rPr lang="hr-HR" b="0" i="0" dirty="0">
                <a:solidFill>
                  <a:schemeClr val="bg1"/>
                </a:solidFill>
                <a:effectLst/>
                <a:latin typeface="Roboto" panose="02000000000000000000" pitchFamily="2" charset="0"/>
              </a:rPr>
              <a:t> određuje i uređuje slijedeće:</a:t>
            </a:r>
          </a:p>
          <a:p>
            <a:pPr algn="just">
              <a:buFont typeface="Arial" panose="020B0604020202020204" pitchFamily="34" charset="0"/>
              <a:buChar char="•"/>
            </a:pPr>
            <a:r>
              <a:rPr lang="hr-HR" b="0" i="0" dirty="0">
                <a:solidFill>
                  <a:schemeClr val="bg1"/>
                </a:solidFill>
                <a:effectLst/>
                <a:latin typeface="Roboto" panose="02000000000000000000" pitchFamily="2" charset="0"/>
              </a:rPr>
              <a:t>sudionike i njihova prava, obveze i odgovornosti vezane za zaštitu na radu radnika i u provođenju mjera zaštite na radu,</a:t>
            </a:r>
          </a:p>
          <a:p>
            <a:pPr algn="just">
              <a:buFont typeface="Arial" panose="020B0604020202020204" pitchFamily="34" charset="0"/>
              <a:buChar char="•"/>
            </a:pPr>
            <a:r>
              <a:rPr lang="hr-HR" b="0" i="0" dirty="0">
                <a:solidFill>
                  <a:schemeClr val="bg1"/>
                </a:solidFill>
                <a:effectLst/>
                <a:latin typeface="Roboto" panose="02000000000000000000" pitchFamily="2" charset="0"/>
              </a:rPr>
              <a:t>osnovna i posebna pravila zaštite na radu,</a:t>
            </a:r>
          </a:p>
          <a:p>
            <a:pPr algn="just">
              <a:buFont typeface="Arial" panose="020B0604020202020204" pitchFamily="34" charset="0"/>
              <a:buChar char="•"/>
            </a:pPr>
            <a:r>
              <a:rPr lang="hr-HR" b="0" i="0" dirty="0">
                <a:solidFill>
                  <a:schemeClr val="bg1"/>
                </a:solidFill>
                <a:effectLst/>
                <a:latin typeface="Roboto" panose="02000000000000000000" pitchFamily="2" charset="0"/>
              </a:rPr>
              <a:t>obveze poslodavca u provođenju zaštite na radu</a:t>
            </a:r>
          </a:p>
          <a:p>
            <a:pPr algn="just">
              <a:buFont typeface="Arial" panose="020B0604020202020204" pitchFamily="34" charset="0"/>
              <a:buChar char="•"/>
            </a:pPr>
            <a:r>
              <a:rPr lang="hr-HR" b="0" i="0" dirty="0">
                <a:solidFill>
                  <a:schemeClr val="bg1"/>
                </a:solidFill>
                <a:effectLst/>
                <a:latin typeface="Roboto" panose="02000000000000000000" pitchFamily="2" charset="0"/>
              </a:rPr>
              <a:t>obveze i prava radnika, te prava povjerenika radnika za zaštitu na radu,</a:t>
            </a:r>
          </a:p>
          <a:p>
            <a:pPr algn="just">
              <a:buFont typeface="Arial" panose="020B0604020202020204" pitchFamily="34" charset="0"/>
              <a:buChar char="•"/>
            </a:pPr>
            <a:r>
              <a:rPr lang="hr-HR" b="0" i="0" dirty="0">
                <a:solidFill>
                  <a:schemeClr val="bg1"/>
                </a:solidFill>
                <a:effectLst/>
                <a:latin typeface="Roboto" panose="02000000000000000000" pitchFamily="2" charset="0"/>
              </a:rPr>
              <a:t>obveze ovlaštenika odnosno stručnjaka zaštite na radu,</a:t>
            </a:r>
          </a:p>
          <a:p>
            <a:pPr algn="just">
              <a:buFont typeface="Arial" panose="020B0604020202020204" pitchFamily="34" charset="0"/>
              <a:buChar char="•"/>
            </a:pPr>
            <a:r>
              <a:rPr lang="hr-HR" b="0" i="0" dirty="0">
                <a:solidFill>
                  <a:schemeClr val="bg1"/>
                </a:solidFill>
                <a:effectLst/>
                <a:latin typeface="Roboto" panose="02000000000000000000" pitchFamily="2" charset="0"/>
              </a:rPr>
              <a:t>obveze i odgovornosti pri projektiranju i izvođenju radova,</a:t>
            </a:r>
          </a:p>
          <a:p>
            <a:pPr algn="just">
              <a:buFont typeface="Arial" panose="020B0604020202020204" pitchFamily="34" charset="0"/>
              <a:buChar char="•"/>
            </a:pPr>
            <a:r>
              <a:rPr lang="hr-HR" b="0" i="0" dirty="0">
                <a:solidFill>
                  <a:schemeClr val="bg1"/>
                </a:solidFill>
                <a:effectLst/>
                <a:latin typeface="Roboto" panose="02000000000000000000" pitchFamily="2" charset="0"/>
              </a:rPr>
              <a:t>obveze i postupke obrazovanja i osposobljavanja iz zaštite na radu,</a:t>
            </a:r>
          </a:p>
          <a:p>
            <a:pPr algn="just">
              <a:buFont typeface="Arial" panose="020B0604020202020204" pitchFamily="34" charset="0"/>
              <a:buChar char="•"/>
            </a:pPr>
            <a:r>
              <a:rPr lang="hr-HR" b="0" i="0" dirty="0">
                <a:solidFill>
                  <a:schemeClr val="bg1"/>
                </a:solidFill>
                <a:effectLst/>
                <a:latin typeface="Roboto" panose="02000000000000000000" pitchFamily="2" charset="0"/>
              </a:rPr>
              <a:t>pravni okvir za rad ovlaštenih osoba za zaštitu na radu,</a:t>
            </a:r>
          </a:p>
          <a:p>
            <a:pPr algn="just">
              <a:buFont typeface="Arial" panose="020B0604020202020204" pitchFamily="34" charset="0"/>
              <a:buChar char="•"/>
            </a:pPr>
            <a:r>
              <a:rPr lang="hr-HR" b="0" i="0" dirty="0">
                <a:solidFill>
                  <a:schemeClr val="bg1"/>
                </a:solidFill>
                <a:effectLst/>
                <a:latin typeface="Roboto" panose="02000000000000000000" pitchFamily="2" charset="0"/>
              </a:rPr>
              <a:t>provođenje upravnog i inspekcijskog nadzora</a:t>
            </a:r>
          </a:p>
          <a:p>
            <a:endParaRPr lang="hr-HR" dirty="0">
              <a:solidFill>
                <a:schemeClr val="bg1"/>
              </a:solidFill>
            </a:endParaRPr>
          </a:p>
        </p:txBody>
      </p:sp>
      <p:sp>
        <p:nvSpPr>
          <p:cNvPr id="4" name="WordArt 8">
            <a:extLst>
              <a:ext uri="{FF2B5EF4-FFF2-40B4-BE49-F238E27FC236}">
                <a16:creationId xmlns:a16="http://schemas.microsoft.com/office/drawing/2014/main" id="{B9C300FF-272D-8D1E-4218-19D9159B23A5}"/>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2285686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10D69-26D6-F0C0-021F-076787266454}"/>
              </a:ext>
            </a:extLst>
          </p:cNvPr>
          <p:cNvSpPr>
            <a:spLocks noGrp="1"/>
          </p:cNvSpPr>
          <p:nvPr>
            <p:ph type="title"/>
          </p:nvPr>
        </p:nvSpPr>
        <p:spPr>
          <a:xfrm>
            <a:off x="838200" y="365126"/>
            <a:ext cx="10515600" cy="723936"/>
          </a:xfrm>
        </p:spPr>
        <p:txBody>
          <a:bodyPr>
            <a:normAutofit/>
          </a:bodyPr>
          <a:lstStyle/>
          <a:p>
            <a:r>
              <a:rPr lang="pl-PL" sz="3600" b="1" i="0" cap="all" dirty="0">
                <a:solidFill>
                  <a:schemeClr val="bg1">
                    <a:lumMod val="65000"/>
                  </a:schemeClr>
                </a:solidFill>
                <a:effectLst/>
                <a:latin typeface="Roboto" panose="02000000000000000000" pitchFamily="2" charset="0"/>
              </a:rPr>
              <a:t>POVJERENIK RADNIKA ZA ZAŠTITU NA RADU</a:t>
            </a:r>
            <a:endParaRPr lang="hr-HR" sz="3600" b="1" dirty="0">
              <a:solidFill>
                <a:schemeClr val="bg1">
                  <a:lumMod val="65000"/>
                </a:schemeClr>
              </a:solidFill>
            </a:endParaRPr>
          </a:p>
        </p:txBody>
      </p:sp>
      <p:sp>
        <p:nvSpPr>
          <p:cNvPr id="3" name="Content Placeholder 2">
            <a:extLst>
              <a:ext uri="{FF2B5EF4-FFF2-40B4-BE49-F238E27FC236}">
                <a16:creationId xmlns:a16="http://schemas.microsoft.com/office/drawing/2014/main" id="{CFAFC188-951D-D964-9A3E-ED03A9FBAF3D}"/>
              </a:ext>
            </a:extLst>
          </p:cNvPr>
          <p:cNvSpPr>
            <a:spLocks noGrp="1"/>
          </p:cNvSpPr>
          <p:nvPr>
            <p:ph idx="1"/>
          </p:nvPr>
        </p:nvSpPr>
        <p:spPr>
          <a:xfrm>
            <a:off x="838200" y="976044"/>
            <a:ext cx="10515600" cy="5516829"/>
          </a:xfrm>
        </p:spPr>
        <p:txBody>
          <a:bodyPr>
            <a:normAutofit fontScale="85000" lnSpcReduction="20000"/>
          </a:bodyPr>
          <a:lstStyle/>
          <a:p>
            <a:pPr algn="just"/>
            <a:r>
              <a:rPr lang="hr-HR" b="0" i="0" dirty="0">
                <a:solidFill>
                  <a:schemeClr val="bg1"/>
                </a:solidFill>
                <a:effectLst/>
                <a:latin typeface="Roboto" panose="02000000000000000000" pitchFamily="2" charset="0"/>
              </a:rPr>
              <a:t>Zakon o zaštiti na radu pored drugih pitanja i odnosa uređuje prava i obveze povjerenika radnika za zaštitu na radu.</a:t>
            </a:r>
          </a:p>
          <a:p>
            <a:pPr algn="just"/>
            <a:r>
              <a:rPr lang="hr-HR" b="0" i="0" dirty="0">
                <a:solidFill>
                  <a:schemeClr val="bg1"/>
                </a:solidFill>
                <a:effectLst/>
                <a:latin typeface="Roboto" panose="02000000000000000000" pitchFamily="2" charset="0"/>
              </a:rPr>
              <a:t>Povjerenik radnika za zaštitu na radu radnik je kojeg su ostali radnici u nekoj tvrtki izabrali da zastupa njihove interese na području zaštite na radu.</a:t>
            </a:r>
          </a:p>
          <a:p>
            <a:pPr algn="just"/>
            <a:r>
              <a:rPr lang="hr-HR" b="0" i="0" dirty="0">
                <a:solidFill>
                  <a:schemeClr val="bg1"/>
                </a:solidFill>
                <a:effectLst/>
                <a:latin typeface="Roboto" panose="02000000000000000000" pitchFamily="2" charset="0"/>
              </a:rPr>
              <a:t>Povjerenik radnika za zaštitu na radu osoba je koja treba nadzirati je li zaštita na radu provedena sukladno propisima, a kad primijeti da na tom području nešto nije u redu, tada treba nastojati napraviti sve što je u njegovoj moći da se stanje popravi, i to u suradnji s radnicima, rukovoditeljima, stručnjakom zaštite na radu, inspekcijom rada, sindikatom, liječnikom medicine rada i svim drugim osobama koje mogu djelovati na tom području.</a:t>
            </a:r>
          </a:p>
          <a:p>
            <a:pPr algn="just"/>
            <a:r>
              <a:rPr lang="hr-HR" b="0" i="0" dirty="0">
                <a:solidFill>
                  <a:schemeClr val="bg1"/>
                </a:solidFill>
                <a:effectLst/>
                <a:latin typeface="Roboto" panose="02000000000000000000" pitchFamily="2" charset="0"/>
              </a:rPr>
              <a:t>Izbor povjerenika radnika za zaštitu na radu pokreće se na prijedlog sindikata ili najmanje dvadeset 20 % radnika zaposlenih kod određenog poslodavca.</a:t>
            </a:r>
          </a:p>
          <a:p>
            <a:pPr algn="just"/>
            <a:r>
              <a:rPr lang="hr-HR" b="0" i="0" dirty="0">
                <a:solidFill>
                  <a:schemeClr val="bg1"/>
                </a:solidFill>
                <a:effectLst/>
                <a:latin typeface="Roboto" panose="02000000000000000000" pitchFamily="2" charset="0"/>
              </a:rPr>
              <a:t>U najvećem broju slučajeva povjerenik će u svom radnom vremenu raditi „dvije vrste“ poslova i zadataka: jedno su oni za koje ima sklopljen ugovor o radu, a drugo su poslovi povezani s dužnostima povjerenika.</a:t>
            </a:r>
          </a:p>
          <a:p>
            <a:endParaRPr lang="hr-HR" dirty="0">
              <a:solidFill>
                <a:schemeClr val="bg1"/>
              </a:solidFill>
            </a:endParaRPr>
          </a:p>
        </p:txBody>
      </p:sp>
      <p:sp>
        <p:nvSpPr>
          <p:cNvPr id="5" name="WordArt 8">
            <a:extLst>
              <a:ext uri="{FF2B5EF4-FFF2-40B4-BE49-F238E27FC236}">
                <a16:creationId xmlns:a16="http://schemas.microsoft.com/office/drawing/2014/main" id="{40816CC7-1E96-252C-ADA3-9700EBF8A50E}"/>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3490022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2ADFCB-42FC-5D8D-3F08-6BBAEECF6AAA}"/>
              </a:ext>
            </a:extLst>
          </p:cNvPr>
          <p:cNvSpPr>
            <a:spLocks noGrp="1"/>
          </p:cNvSpPr>
          <p:nvPr>
            <p:ph idx="1"/>
          </p:nvPr>
        </p:nvSpPr>
        <p:spPr>
          <a:xfrm>
            <a:off x="838200" y="367301"/>
            <a:ext cx="10515600" cy="6123398"/>
          </a:xfrm>
        </p:spPr>
        <p:txBody>
          <a:bodyPr>
            <a:normAutofit lnSpcReduction="10000"/>
          </a:bodyPr>
          <a:lstStyle/>
          <a:p>
            <a:pPr marL="0" indent="0">
              <a:buNone/>
            </a:pPr>
            <a:r>
              <a:rPr lang="pl-PL" dirty="0">
                <a:solidFill>
                  <a:schemeClr val="bg1"/>
                </a:solidFill>
              </a:rPr>
              <a:t>Prema članku 70. Zakona o zaštiti na radu izbor povjerenika radnika za zaštitu na radu kod </a:t>
            </a:r>
            <a:r>
              <a:rPr lang="hr-HR" dirty="0">
                <a:solidFill>
                  <a:schemeClr val="bg1"/>
                </a:solidFill>
              </a:rPr>
              <a:t>poslodavca koji zapošljava do uključivo 20 </a:t>
            </a:r>
            <a:r>
              <a:rPr lang="pl-PL" dirty="0">
                <a:solidFill>
                  <a:schemeClr val="bg1"/>
                </a:solidFill>
              </a:rPr>
              <a:t>radnika, provodi se na skupu radnika, kojeg saziva poslodavac u skladu s općim propisom o </a:t>
            </a:r>
            <a:r>
              <a:rPr lang="hr-HR" dirty="0">
                <a:solidFill>
                  <a:schemeClr val="bg1"/>
                </a:solidFill>
              </a:rPr>
              <a:t>radu, neposrednim i javnim izjašnjavanjem prisutnih radnika. </a:t>
            </a:r>
            <a:endParaRPr lang="pl-PL" dirty="0">
              <a:solidFill>
                <a:schemeClr val="bg1"/>
              </a:solidFill>
            </a:endParaRPr>
          </a:p>
          <a:p>
            <a:pPr marL="0" indent="0">
              <a:buNone/>
            </a:pPr>
            <a:endParaRPr lang="pl-PL" sz="1000" dirty="0">
              <a:solidFill>
                <a:schemeClr val="bg1"/>
              </a:solidFill>
            </a:endParaRPr>
          </a:p>
          <a:p>
            <a:pPr marL="0" indent="0">
              <a:buNone/>
            </a:pPr>
            <a:r>
              <a:rPr lang="pl-PL" dirty="0">
                <a:solidFill>
                  <a:schemeClr val="bg1"/>
                </a:solidFill>
              </a:rPr>
              <a:t>Broj povjerenika radnika za zaštitu na radu utvrđuje se prema broju radnika zaposlenih kod </a:t>
            </a:r>
            <a:r>
              <a:rPr lang="hr-HR" dirty="0">
                <a:solidFill>
                  <a:schemeClr val="bg1"/>
                </a:solidFill>
              </a:rPr>
              <a:t>određenog poslodavca na sljedeći način: </a:t>
            </a:r>
          </a:p>
          <a:p>
            <a:pPr>
              <a:buFontTx/>
              <a:buChar char="-"/>
            </a:pPr>
            <a:r>
              <a:rPr lang="pl-PL" dirty="0">
                <a:solidFill>
                  <a:schemeClr val="bg1"/>
                </a:solidFill>
              </a:rPr>
              <a:t>Do 75 radnika </a:t>
            </a:r>
            <a:r>
              <a:rPr lang="pl-PL" dirty="0">
                <a:solidFill>
                  <a:schemeClr val="bg1"/>
                </a:solidFill>
                <a:sym typeface="Wingdings" panose="05000000000000000000" pitchFamily="2" charset="2"/>
              </a:rPr>
              <a:t> </a:t>
            </a:r>
            <a:r>
              <a:rPr lang="pl-PL" dirty="0">
                <a:solidFill>
                  <a:schemeClr val="bg1"/>
                </a:solidFill>
              </a:rPr>
              <a:t>1 povjerenik </a:t>
            </a:r>
          </a:p>
          <a:p>
            <a:pPr>
              <a:buFontTx/>
              <a:buChar char="-"/>
            </a:pPr>
            <a:r>
              <a:rPr lang="pl-PL" dirty="0">
                <a:solidFill>
                  <a:schemeClr val="bg1"/>
                </a:solidFill>
              </a:rPr>
              <a:t>Od 76 do 250 radnika </a:t>
            </a:r>
            <a:r>
              <a:rPr lang="pl-PL" dirty="0">
                <a:solidFill>
                  <a:schemeClr val="bg1"/>
                </a:solidFill>
                <a:sym typeface="Wingdings" panose="05000000000000000000" pitchFamily="2" charset="2"/>
              </a:rPr>
              <a:t> </a:t>
            </a:r>
            <a:r>
              <a:rPr lang="pl-PL" dirty="0">
                <a:solidFill>
                  <a:schemeClr val="bg1"/>
                </a:solidFill>
              </a:rPr>
              <a:t>3 povjerenika </a:t>
            </a:r>
          </a:p>
          <a:p>
            <a:pPr>
              <a:buFontTx/>
              <a:buChar char="-"/>
            </a:pPr>
            <a:r>
              <a:rPr lang="pl-PL" dirty="0">
                <a:solidFill>
                  <a:schemeClr val="bg1"/>
                </a:solidFill>
              </a:rPr>
              <a:t>Od 251 do 500 radnika </a:t>
            </a:r>
            <a:r>
              <a:rPr lang="pl-PL" dirty="0">
                <a:solidFill>
                  <a:schemeClr val="bg1"/>
                </a:solidFill>
                <a:sym typeface="Wingdings" panose="05000000000000000000" pitchFamily="2" charset="2"/>
              </a:rPr>
              <a:t></a:t>
            </a:r>
            <a:r>
              <a:rPr lang="pl-PL" dirty="0">
                <a:solidFill>
                  <a:schemeClr val="bg1"/>
                </a:solidFill>
              </a:rPr>
              <a:t> 5 povjerenika</a:t>
            </a:r>
          </a:p>
          <a:p>
            <a:pPr>
              <a:buFontTx/>
              <a:buChar char="-"/>
            </a:pPr>
            <a:r>
              <a:rPr lang="pl-PL" dirty="0">
                <a:solidFill>
                  <a:schemeClr val="bg1"/>
                </a:solidFill>
              </a:rPr>
              <a:t>Od 501 do 750 radnika </a:t>
            </a:r>
            <a:r>
              <a:rPr lang="pl-PL" dirty="0">
                <a:solidFill>
                  <a:schemeClr val="bg1"/>
                </a:solidFill>
                <a:sym typeface="Wingdings" panose="05000000000000000000" pitchFamily="2" charset="2"/>
              </a:rPr>
              <a:t> </a:t>
            </a:r>
            <a:r>
              <a:rPr lang="pl-PL" dirty="0">
                <a:solidFill>
                  <a:schemeClr val="bg1"/>
                </a:solidFill>
              </a:rPr>
              <a:t>7 povjerenika</a:t>
            </a:r>
          </a:p>
          <a:p>
            <a:pPr>
              <a:buFontTx/>
              <a:buChar char="-"/>
            </a:pPr>
            <a:r>
              <a:rPr lang="pl-PL" dirty="0">
                <a:solidFill>
                  <a:schemeClr val="bg1"/>
                </a:solidFill>
              </a:rPr>
              <a:t>Od 751 do 1.000 radnika </a:t>
            </a:r>
            <a:r>
              <a:rPr lang="pl-PL" dirty="0">
                <a:solidFill>
                  <a:schemeClr val="bg1"/>
                </a:solidFill>
                <a:sym typeface="Wingdings" panose="05000000000000000000" pitchFamily="2" charset="2"/>
              </a:rPr>
              <a:t></a:t>
            </a:r>
            <a:r>
              <a:rPr lang="pl-PL" dirty="0">
                <a:solidFill>
                  <a:schemeClr val="bg1"/>
                </a:solidFill>
              </a:rPr>
              <a:t> 9 povjerenika.</a:t>
            </a:r>
          </a:p>
          <a:p>
            <a:pPr>
              <a:buFontTx/>
              <a:buChar char="-"/>
            </a:pPr>
            <a:r>
              <a:rPr lang="pl-PL" dirty="0">
                <a:solidFill>
                  <a:schemeClr val="bg1"/>
                </a:solidFill>
              </a:rPr>
              <a:t>Za svakih sljedećih započetih 1.000 radnika, povećava se broj povjerenika radnika za zaštitu </a:t>
            </a:r>
            <a:r>
              <a:rPr lang="hr-HR" dirty="0">
                <a:solidFill>
                  <a:schemeClr val="bg1"/>
                </a:solidFill>
              </a:rPr>
              <a:t>na radu za </a:t>
            </a:r>
            <a:r>
              <a:rPr lang="pl-PL" dirty="0">
                <a:solidFill>
                  <a:schemeClr val="bg1"/>
                </a:solidFill>
                <a:sym typeface="Wingdings" panose="05000000000000000000" pitchFamily="2" charset="2"/>
              </a:rPr>
              <a:t></a:t>
            </a:r>
            <a:r>
              <a:rPr lang="hr-HR" dirty="0">
                <a:solidFill>
                  <a:schemeClr val="bg1"/>
                </a:solidFill>
              </a:rPr>
              <a:t> 2. </a:t>
            </a:r>
          </a:p>
        </p:txBody>
      </p:sp>
      <p:sp>
        <p:nvSpPr>
          <p:cNvPr id="4" name="WordArt 8">
            <a:extLst>
              <a:ext uri="{FF2B5EF4-FFF2-40B4-BE49-F238E27FC236}">
                <a16:creationId xmlns:a16="http://schemas.microsoft.com/office/drawing/2014/main" id="{98E010C7-CBDD-77FF-1A6A-F9BD811AE5A8}"/>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12903210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1D549E-7FCA-7364-F730-FACAB48C4C6A}"/>
              </a:ext>
            </a:extLst>
          </p:cNvPr>
          <p:cNvSpPr>
            <a:spLocks noGrp="1"/>
          </p:cNvSpPr>
          <p:nvPr>
            <p:ph idx="1"/>
          </p:nvPr>
        </p:nvSpPr>
        <p:spPr>
          <a:xfrm>
            <a:off x="838200" y="544530"/>
            <a:ext cx="10515600" cy="5866544"/>
          </a:xfrm>
        </p:spPr>
        <p:txBody>
          <a:bodyPr>
            <a:normAutofit fontScale="85000" lnSpcReduction="20000"/>
          </a:bodyPr>
          <a:lstStyle/>
          <a:p>
            <a:pPr algn="just"/>
            <a:r>
              <a:rPr lang="hr-HR" b="0" i="0" dirty="0">
                <a:solidFill>
                  <a:schemeClr val="bg1"/>
                </a:solidFill>
                <a:effectLst/>
                <a:latin typeface="Roboto" panose="02000000000000000000" pitchFamily="2" charset="0"/>
              </a:rPr>
              <a:t>To zahtijeva od povjerenika da bude dobar i uzoran radnik, da posjeduje stručne i druge radne sposobnosti, vještine i radne navike, da ima poseban odnos prema radnicima, poslodavcu i njegovim sredstvima rada, radnom okolišu i cjelokupnoj djelatnosti koju poslodavac obavlja.</a:t>
            </a:r>
          </a:p>
          <a:p>
            <a:pPr algn="just"/>
            <a:r>
              <a:rPr lang="hr-HR" b="0" i="0" dirty="0">
                <a:solidFill>
                  <a:schemeClr val="bg1"/>
                </a:solidFill>
                <a:effectLst/>
                <a:latin typeface="Roboto" panose="02000000000000000000" pitchFamily="2" charset="0"/>
              </a:rPr>
              <a:t>Da bi to mogao, povjerenik mora stalno obnavljati i proširivati znanja, poznavati postupke rada i proizvodni proces te potencijalne rizike, uvjete rada, biti obaviješten, vršiti uvid u dokumentaciju poslodavca, primati primjedbe radnika, surađivati s nadležnim inspektorima i prisustvovati inspekcijskim pregledima, drugim riječima biti sveprisutan u poslovima zaštite na radu.</a:t>
            </a:r>
          </a:p>
          <a:p>
            <a:pPr algn="just"/>
            <a:r>
              <a:rPr lang="hr-HR" b="0" i="0" dirty="0">
                <a:solidFill>
                  <a:schemeClr val="bg1"/>
                </a:solidFill>
                <a:effectLst/>
                <a:latin typeface="Roboto" panose="02000000000000000000" pitchFamily="2" charset="0"/>
              </a:rPr>
              <a:t>Zbog toga uživa posebnu zaštitu djelovanja sukladno Zakonu o zaštiti na radu.</a:t>
            </a:r>
          </a:p>
          <a:p>
            <a:pPr algn="just"/>
            <a:r>
              <a:rPr lang="hr-HR" b="0" i="0" dirty="0">
                <a:solidFill>
                  <a:schemeClr val="bg1"/>
                </a:solidFill>
                <a:effectLst/>
                <a:latin typeface="Roboto" panose="02000000000000000000" pitchFamily="2" charset="0"/>
              </a:rPr>
              <a:t>Poslodavac je dužan povjereniku za zaštitu na radu osigurati uvjete za nesmetano obavljanje njegove dužnost. To znači da mu treba davati potrebne obavijesti i omogućiti uvid u sve propise i isprave koje se odnose na zaštitu na radu.</a:t>
            </a:r>
          </a:p>
          <a:p>
            <a:pPr algn="just"/>
            <a:r>
              <a:rPr lang="hr-HR" b="0" i="0" dirty="0">
                <a:solidFill>
                  <a:schemeClr val="bg1"/>
                </a:solidFill>
                <a:effectLst/>
                <a:latin typeface="Roboto" panose="02000000000000000000" pitchFamily="2" charset="0"/>
              </a:rPr>
              <a:t>Važno je napomenuti da povjerenik radnika za zaštitu na radu nema izvršnu vlast, već obavlja zastupničku funkciju i posreduje između svog izbornog tijela i poslodavca.</a:t>
            </a:r>
          </a:p>
          <a:p>
            <a:endParaRPr lang="hr-HR" dirty="0">
              <a:solidFill>
                <a:schemeClr val="bg1"/>
              </a:solidFill>
            </a:endParaRPr>
          </a:p>
        </p:txBody>
      </p:sp>
      <p:sp>
        <p:nvSpPr>
          <p:cNvPr id="4" name="WordArt 8">
            <a:extLst>
              <a:ext uri="{FF2B5EF4-FFF2-40B4-BE49-F238E27FC236}">
                <a16:creationId xmlns:a16="http://schemas.microsoft.com/office/drawing/2014/main" id="{5297867A-F1DB-B657-66DB-6D00DF61F569}"/>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1971716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EB2E1-AF8F-3791-20E6-9B6B46693C76}"/>
              </a:ext>
            </a:extLst>
          </p:cNvPr>
          <p:cNvSpPr>
            <a:spLocks noGrp="1"/>
          </p:cNvSpPr>
          <p:nvPr>
            <p:ph type="title"/>
          </p:nvPr>
        </p:nvSpPr>
        <p:spPr>
          <a:xfrm>
            <a:off x="838200" y="365125"/>
            <a:ext cx="10515600" cy="1073257"/>
          </a:xfrm>
        </p:spPr>
        <p:txBody>
          <a:bodyPr>
            <a:normAutofit fontScale="90000"/>
          </a:bodyPr>
          <a:lstStyle/>
          <a:p>
            <a:br>
              <a:rPr lang="pl-PL" b="1" i="0" cap="all" dirty="0">
                <a:solidFill>
                  <a:schemeClr val="bg1">
                    <a:lumMod val="65000"/>
                  </a:schemeClr>
                </a:solidFill>
                <a:effectLst/>
                <a:latin typeface="Roboto" panose="02000000000000000000" pitchFamily="2" charset="0"/>
              </a:rPr>
            </a:br>
            <a:br>
              <a:rPr lang="pl-PL" b="1" i="0" cap="all" dirty="0">
                <a:solidFill>
                  <a:schemeClr val="bg1">
                    <a:lumMod val="65000"/>
                  </a:schemeClr>
                </a:solidFill>
                <a:effectLst/>
                <a:latin typeface="Roboto" panose="02000000000000000000" pitchFamily="2" charset="0"/>
              </a:rPr>
            </a:br>
            <a:r>
              <a:rPr lang="pl-PL" b="1" i="0" cap="all" dirty="0">
                <a:solidFill>
                  <a:schemeClr val="bg1">
                    <a:lumMod val="65000"/>
                  </a:schemeClr>
                </a:solidFill>
                <a:effectLst/>
                <a:latin typeface="Roboto" panose="02000000000000000000" pitchFamily="2" charset="0"/>
              </a:rPr>
              <a:t>Odgovornost poslodavca za štetu uzrokovanu radniku</a:t>
            </a:r>
            <a:br>
              <a:rPr lang="pl-PL" b="1" i="0" cap="all" dirty="0">
                <a:solidFill>
                  <a:schemeClr val="bg1">
                    <a:lumMod val="65000"/>
                  </a:schemeClr>
                </a:solidFill>
                <a:effectLst/>
                <a:latin typeface="Roboto" panose="02000000000000000000" pitchFamily="2" charset="0"/>
              </a:rPr>
            </a:br>
            <a:br>
              <a:rPr lang="pl-PL" b="1" i="0" dirty="0">
                <a:solidFill>
                  <a:schemeClr val="bg1">
                    <a:lumMod val="65000"/>
                  </a:schemeClr>
                </a:solidFill>
                <a:effectLst/>
                <a:latin typeface="Roboto" panose="02000000000000000000" pitchFamily="2" charset="0"/>
              </a:rPr>
            </a:br>
            <a:endParaRPr lang="hr-HR" b="1" dirty="0">
              <a:solidFill>
                <a:schemeClr val="bg1">
                  <a:lumMod val="65000"/>
                </a:schemeClr>
              </a:solidFill>
            </a:endParaRPr>
          </a:p>
        </p:txBody>
      </p:sp>
      <p:sp>
        <p:nvSpPr>
          <p:cNvPr id="3" name="Content Placeholder 2">
            <a:extLst>
              <a:ext uri="{FF2B5EF4-FFF2-40B4-BE49-F238E27FC236}">
                <a16:creationId xmlns:a16="http://schemas.microsoft.com/office/drawing/2014/main" id="{7664F0A4-9DF6-C19F-D6CA-3C7150F87368}"/>
              </a:ext>
            </a:extLst>
          </p:cNvPr>
          <p:cNvSpPr>
            <a:spLocks noGrp="1"/>
          </p:cNvSpPr>
          <p:nvPr>
            <p:ph idx="1"/>
          </p:nvPr>
        </p:nvSpPr>
        <p:spPr>
          <a:xfrm>
            <a:off x="838200" y="1438382"/>
            <a:ext cx="10515600" cy="5208998"/>
          </a:xfrm>
        </p:spPr>
        <p:txBody>
          <a:bodyPr>
            <a:normAutofit fontScale="92500" lnSpcReduction="10000"/>
          </a:bodyPr>
          <a:lstStyle/>
          <a:p>
            <a:pPr algn="just"/>
            <a:r>
              <a:rPr lang="hr-HR" b="0" i="0" dirty="0">
                <a:solidFill>
                  <a:schemeClr val="bg1"/>
                </a:solidFill>
                <a:effectLst/>
                <a:latin typeface="Roboto" panose="02000000000000000000" pitchFamily="2" charset="0"/>
              </a:rPr>
              <a:t>Kad radnik u obavljanju poslova za poslodavca u prostoru označenom kao mjesto rada, izdvojeno mjesto rada ili radilište, pretrpi ozljedu ili oboli od profesionalne bolesti, smatra se da ozljeda ili profesionalna bolest potječu od rada. U tom slučaju poslodavac je dužan radniku kao i osobi na radu koja za poslodavca obavlja poslove naknaditi štetu.</a:t>
            </a:r>
          </a:p>
          <a:p>
            <a:pPr algn="just"/>
            <a:r>
              <a:rPr lang="hr-HR" b="0" i="0" dirty="0">
                <a:solidFill>
                  <a:schemeClr val="bg1"/>
                </a:solidFill>
                <a:effectLst/>
                <a:latin typeface="Roboto" panose="02000000000000000000" pitchFamily="2" charset="0"/>
              </a:rPr>
              <a:t>Poslodavac odgovara radniku za štetu uzrokovanu ozljedom na radu, profesionalnom bolešću ili bolešću povezanom s radom po načelu objektivne odgovornosti (uzročnosti), a prema općim propisima obveznog prava.</a:t>
            </a:r>
          </a:p>
          <a:p>
            <a:pPr algn="just"/>
            <a:r>
              <a:rPr lang="hr-HR" b="0" i="0" dirty="0">
                <a:solidFill>
                  <a:schemeClr val="bg1"/>
                </a:solidFill>
                <a:effectLst/>
                <a:latin typeface="Roboto" panose="02000000000000000000" pitchFamily="2" charset="0"/>
              </a:rPr>
              <a:t>Poslodavac može biti oslobođen odgovornosti ili se njegova odgovornost može umanjiti ako je šteta nastala zbog više sile, odnosno namjerno ili krajnjom nepažnjom radnika ili treće osobe, na koje poslodavac nije mogao utjecati niti je njihove posljedice mogao izbjeći, unatoč provedenoj zaštiti na radu.</a:t>
            </a:r>
          </a:p>
          <a:p>
            <a:endParaRPr lang="hr-HR" dirty="0">
              <a:solidFill>
                <a:schemeClr val="bg1"/>
              </a:solidFill>
            </a:endParaRPr>
          </a:p>
        </p:txBody>
      </p:sp>
      <p:sp>
        <p:nvSpPr>
          <p:cNvPr id="5" name="WordArt 8">
            <a:extLst>
              <a:ext uri="{FF2B5EF4-FFF2-40B4-BE49-F238E27FC236}">
                <a16:creationId xmlns:a16="http://schemas.microsoft.com/office/drawing/2014/main" id="{A5E2A8A4-2FAE-FD93-0723-5AEC9A43F10B}"/>
              </a:ext>
            </a:extLst>
          </p:cNvPr>
          <p:cNvSpPr>
            <a:spLocks noChangeArrowheads="1" noChangeShapeType="1" noTextEdit="1"/>
          </p:cNvSpPr>
          <p:nvPr/>
        </p:nvSpPr>
        <p:spPr bwMode="auto">
          <a:xfrm>
            <a:off x="10931703" y="6277510"/>
            <a:ext cx="811659" cy="457200"/>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3381802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70CD8-9CD2-2A0E-A8E4-C8026686D3A5}"/>
              </a:ext>
            </a:extLst>
          </p:cNvPr>
          <p:cNvSpPr>
            <a:spLocks noGrp="1"/>
          </p:cNvSpPr>
          <p:nvPr>
            <p:ph type="title"/>
          </p:nvPr>
        </p:nvSpPr>
        <p:spPr/>
        <p:txBody>
          <a:bodyPr>
            <a:normAutofit fontScale="90000"/>
          </a:bodyPr>
          <a:lstStyle/>
          <a:p>
            <a:br>
              <a:rPr lang="pl-PL" b="1" i="0" cap="all" dirty="0">
                <a:solidFill>
                  <a:schemeClr val="bg1">
                    <a:lumMod val="65000"/>
                  </a:schemeClr>
                </a:solidFill>
                <a:effectLst/>
                <a:latin typeface="Roboto" panose="02000000000000000000" pitchFamily="2" charset="0"/>
              </a:rPr>
            </a:br>
            <a:br>
              <a:rPr lang="pl-PL" b="1" i="0" cap="all" dirty="0">
                <a:solidFill>
                  <a:schemeClr val="bg1">
                    <a:lumMod val="65000"/>
                  </a:schemeClr>
                </a:solidFill>
                <a:effectLst/>
                <a:latin typeface="Roboto" panose="02000000000000000000" pitchFamily="2" charset="0"/>
              </a:rPr>
            </a:br>
            <a:r>
              <a:rPr lang="pl-PL" b="1" i="0" cap="all" dirty="0">
                <a:solidFill>
                  <a:schemeClr val="bg1">
                    <a:lumMod val="65000"/>
                  </a:schemeClr>
                </a:solidFill>
                <a:effectLst/>
                <a:latin typeface="Roboto" panose="02000000000000000000" pitchFamily="2" charset="0"/>
              </a:rPr>
              <a:t>Odgovornost radnika za štetu uzrokovanu poslodavcu</a:t>
            </a:r>
            <a:br>
              <a:rPr lang="pl-PL" b="1" i="0" cap="all" dirty="0">
                <a:solidFill>
                  <a:schemeClr val="bg1">
                    <a:lumMod val="65000"/>
                  </a:schemeClr>
                </a:solidFill>
                <a:effectLst/>
                <a:latin typeface="Roboto" panose="02000000000000000000" pitchFamily="2" charset="0"/>
              </a:rPr>
            </a:br>
            <a:br>
              <a:rPr lang="pl-PL" b="1" i="0" dirty="0">
                <a:solidFill>
                  <a:schemeClr val="bg1">
                    <a:lumMod val="65000"/>
                  </a:schemeClr>
                </a:solidFill>
                <a:effectLst/>
                <a:latin typeface="Roboto" panose="02000000000000000000" pitchFamily="2" charset="0"/>
              </a:rPr>
            </a:br>
            <a:endParaRPr lang="hr-HR" b="1" dirty="0">
              <a:solidFill>
                <a:schemeClr val="bg1">
                  <a:lumMod val="65000"/>
                </a:schemeClr>
              </a:solidFill>
            </a:endParaRPr>
          </a:p>
        </p:txBody>
      </p:sp>
      <p:sp>
        <p:nvSpPr>
          <p:cNvPr id="3" name="Content Placeholder 2">
            <a:extLst>
              <a:ext uri="{FF2B5EF4-FFF2-40B4-BE49-F238E27FC236}">
                <a16:creationId xmlns:a16="http://schemas.microsoft.com/office/drawing/2014/main" id="{4F8B88AF-85AC-35D5-5930-ADF2852816DB}"/>
              </a:ext>
            </a:extLst>
          </p:cNvPr>
          <p:cNvSpPr>
            <a:spLocks noGrp="1"/>
          </p:cNvSpPr>
          <p:nvPr>
            <p:ph idx="1"/>
          </p:nvPr>
        </p:nvSpPr>
        <p:spPr/>
        <p:txBody>
          <a:bodyPr/>
          <a:lstStyle/>
          <a:p>
            <a:pPr algn="l"/>
            <a:r>
              <a:rPr lang="hr-HR" b="0" i="0" dirty="0">
                <a:solidFill>
                  <a:schemeClr val="bg1"/>
                </a:solidFill>
                <a:effectLst/>
                <a:latin typeface="Roboto" panose="02000000000000000000" pitchFamily="2" charset="0"/>
              </a:rPr>
              <a:t>Radnik koji na radu ili u vezi s radom namjerno ili zbog krajnje nepažnje uzrokuje štetu poslodavcu, dužan je štetu naknaditi.</a:t>
            </a:r>
          </a:p>
          <a:p>
            <a:pPr algn="l"/>
            <a:r>
              <a:rPr lang="hr-HR" b="0" i="0" dirty="0">
                <a:solidFill>
                  <a:schemeClr val="bg1"/>
                </a:solidFill>
                <a:effectLst/>
                <a:latin typeface="Roboto" panose="02000000000000000000" pitchFamily="2" charset="0"/>
              </a:rPr>
              <a:t>Ako štetu uzrokuje više radnika, svaki zaposlenik odgovara za dio štete koji je uzrokovao.</a:t>
            </a:r>
          </a:p>
          <a:p>
            <a:pPr algn="l"/>
            <a:r>
              <a:rPr lang="hr-HR" b="0" i="0" dirty="0">
                <a:solidFill>
                  <a:schemeClr val="bg1"/>
                </a:solidFill>
                <a:effectLst/>
                <a:latin typeface="Roboto" panose="02000000000000000000" pitchFamily="2" charset="0"/>
              </a:rPr>
              <a:t>Ako se za svakoga radnika ne može utvrditi dio štete koji je on uzrokovao, smatra se da su svi radnici podjednako odgovorni i štetu naknađuju u jednakim dijelovima.</a:t>
            </a:r>
          </a:p>
          <a:p>
            <a:pPr algn="l"/>
            <a:r>
              <a:rPr lang="hr-HR" b="0" i="0" dirty="0">
                <a:solidFill>
                  <a:schemeClr val="bg1"/>
                </a:solidFill>
                <a:effectLst/>
                <a:latin typeface="Roboto" panose="02000000000000000000" pitchFamily="2" charset="0"/>
              </a:rPr>
              <a:t>Ako je više radnika uzrokovalo štetu kaznenim djelom s umišljajem, za štetu odgovaraju solidarno.</a:t>
            </a:r>
          </a:p>
          <a:p>
            <a:endParaRPr lang="hr-HR" dirty="0">
              <a:solidFill>
                <a:schemeClr val="bg1"/>
              </a:solidFill>
            </a:endParaRPr>
          </a:p>
        </p:txBody>
      </p:sp>
      <p:sp>
        <p:nvSpPr>
          <p:cNvPr id="5" name="WordArt 8">
            <a:extLst>
              <a:ext uri="{FF2B5EF4-FFF2-40B4-BE49-F238E27FC236}">
                <a16:creationId xmlns:a16="http://schemas.microsoft.com/office/drawing/2014/main" id="{E3C0A31B-5541-B679-6857-18A1CDC6880C}"/>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2680204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6B61A-537B-E3EA-2AED-BDCCB29D2C4B}"/>
              </a:ext>
            </a:extLst>
          </p:cNvPr>
          <p:cNvSpPr>
            <a:spLocks noGrp="1"/>
          </p:cNvSpPr>
          <p:nvPr>
            <p:ph type="title"/>
          </p:nvPr>
        </p:nvSpPr>
        <p:spPr>
          <a:xfrm>
            <a:off x="838200" y="365125"/>
            <a:ext cx="10515600" cy="703387"/>
          </a:xfrm>
        </p:spPr>
        <p:txBody>
          <a:bodyPr/>
          <a:lstStyle/>
          <a:p>
            <a:r>
              <a:rPr lang="hr-HR" b="1" i="0" cap="all" dirty="0">
                <a:solidFill>
                  <a:schemeClr val="bg1">
                    <a:lumMod val="65000"/>
                  </a:schemeClr>
                </a:solidFill>
                <a:effectLst/>
                <a:latin typeface="Roboto" panose="02000000000000000000" pitchFamily="2" charset="0"/>
              </a:rPr>
              <a:t>Prekršajna odgovornost</a:t>
            </a:r>
            <a:endParaRPr lang="hr-HR" b="1" dirty="0">
              <a:solidFill>
                <a:schemeClr val="bg1">
                  <a:lumMod val="65000"/>
                </a:schemeClr>
              </a:solidFill>
            </a:endParaRPr>
          </a:p>
        </p:txBody>
      </p:sp>
      <p:sp>
        <p:nvSpPr>
          <p:cNvPr id="3" name="Content Placeholder 2">
            <a:extLst>
              <a:ext uri="{FF2B5EF4-FFF2-40B4-BE49-F238E27FC236}">
                <a16:creationId xmlns:a16="http://schemas.microsoft.com/office/drawing/2014/main" id="{35F63D8E-6D3A-2F42-94AD-61F36AE120E2}"/>
              </a:ext>
            </a:extLst>
          </p:cNvPr>
          <p:cNvSpPr>
            <a:spLocks noGrp="1"/>
          </p:cNvSpPr>
          <p:nvPr>
            <p:ph idx="1"/>
          </p:nvPr>
        </p:nvSpPr>
        <p:spPr>
          <a:xfrm>
            <a:off x="642991" y="1749549"/>
            <a:ext cx="10515600" cy="5108451"/>
          </a:xfrm>
        </p:spPr>
        <p:txBody>
          <a:bodyPr/>
          <a:lstStyle/>
          <a:p>
            <a:pPr algn="l"/>
            <a:r>
              <a:rPr lang="hr-HR" b="0" i="0" dirty="0">
                <a:solidFill>
                  <a:schemeClr val="bg1"/>
                </a:solidFill>
                <a:effectLst/>
                <a:latin typeface="Roboto" panose="02000000000000000000" pitchFamily="2" charset="0"/>
              </a:rPr>
              <a:t>Za sve sudionike u području zaštite na radu, zbog nepoštivanja obveza propisanih Zakonom o zaštiti na radu propisuju se novčane kazne.</a:t>
            </a:r>
          </a:p>
          <a:p>
            <a:pPr marL="0" indent="0" algn="l">
              <a:buNone/>
            </a:pPr>
            <a:endParaRPr lang="hr-HR" b="0" i="0" dirty="0">
              <a:solidFill>
                <a:schemeClr val="bg1"/>
              </a:solidFill>
              <a:effectLst/>
              <a:latin typeface="Roboto" panose="02000000000000000000" pitchFamily="2" charset="0"/>
            </a:endParaRPr>
          </a:p>
          <a:p>
            <a:pPr algn="l"/>
            <a:r>
              <a:rPr lang="hr-HR" b="0" i="0" dirty="0">
                <a:solidFill>
                  <a:schemeClr val="bg1"/>
                </a:solidFill>
                <a:effectLst/>
                <a:latin typeface="Roboto" panose="02000000000000000000" pitchFamily="2" charset="0"/>
              </a:rPr>
              <a:t>Odgovorne osobe mogu biti poslodavci fizičke osobe i odgovorne osobe pravne osobe tj. uprava, odnosno direktor društva ili ovlaštenici poslodavca na različitim razinama rukovođenja ako je poslodavac nekim aktom prenio ovlaštenja.</a:t>
            </a:r>
          </a:p>
          <a:p>
            <a:endParaRPr lang="hr-HR" dirty="0">
              <a:solidFill>
                <a:schemeClr val="bg1"/>
              </a:solidFill>
            </a:endParaRPr>
          </a:p>
        </p:txBody>
      </p:sp>
      <p:sp>
        <p:nvSpPr>
          <p:cNvPr id="5" name="WordArt 8">
            <a:extLst>
              <a:ext uri="{FF2B5EF4-FFF2-40B4-BE49-F238E27FC236}">
                <a16:creationId xmlns:a16="http://schemas.microsoft.com/office/drawing/2014/main" id="{BE5ECC31-1E3C-5603-606A-8BF23E7EFF39}"/>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3203165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43AAE-D688-A4B4-FEFE-202F7911B5CE}"/>
              </a:ext>
            </a:extLst>
          </p:cNvPr>
          <p:cNvSpPr>
            <a:spLocks noGrp="1"/>
          </p:cNvSpPr>
          <p:nvPr>
            <p:ph type="title"/>
          </p:nvPr>
        </p:nvSpPr>
        <p:spPr>
          <a:xfrm>
            <a:off x="838200" y="365125"/>
            <a:ext cx="10515600" cy="693113"/>
          </a:xfrm>
        </p:spPr>
        <p:txBody>
          <a:bodyPr>
            <a:normAutofit/>
          </a:bodyPr>
          <a:lstStyle/>
          <a:p>
            <a:r>
              <a:rPr lang="pl-PL" sz="3200" b="1" i="0" cap="all" dirty="0">
                <a:solidFill>
                  <a:schemeClr val="bg1">
                    <a:lumMod val="65000"/>
                  </a:schemeClr>
                </a:solidFill>
                <a:effectLst/>
                <a:latin typeface="Roboto" panose="02000000000000000000" pitchFamily="2" charset="0"/>
              </a:rPr>
              <a:t>KAZNENA DIJELA U PODRUČJU ZAŠTITE NA RADU</a:t>
            </a:r>
            <a:endParaRPr lang="hr-HR" sz="3200" b="1" dirty="0">
              <a:solidFill>
                <a:schemeClr val="bg1">
                  <a:lumMod val="65000"/>
                </a:schemeClr>
              </a:solidFill>
            </a:endParaRPr>
          </a:p>
        </p:txBody>
      </p:sp>
      <p:sp>
        <p:nvSpPr>
          <p:cNvPr id="3" name="Content Placeholder 2">
            <a:extLst>
              <a:ext uri="{FF2B5EF4-FFF2-40B4-BE49-F238E27FC236}">
                <a16:creationId xmlns:a16="http://schemas.microsoft.com/office/drawing/2014/main" id="{7A9D5345-F7A4-97FA-8311-6F24E6B87E2F}"/>
              </a:ext>
            </a:extLst>
          </p:cNvPr>
          <p:cNvSpPr>
            <a:spLocks noGrp="1"/>
          </p:cNvSpPr>
          <p:nvPr>
            <p:ph idx="1"/>
          </p:nvPr>
        </p:nvSpPr>
        <p:spPr>
          <a:xfrm>
            <a:off x="838200" y="1058238"/>
            <a:ext cx="10515600" cy="5434637"/>
          </a:xfrm>
        </p:spPr>
        <p:txBody>
          <a:bodyPr>
            <a:normAutofit fontScale="77500" lnSpcReduction="20000"/>
          </a:bodyPr>
          <a:lstStyle/>
          <a:p>
            <a:pPr algn="l"/>
            <a:r>
              <a:rPr lang="hr-HR" b="0" i="0" dirty="0">
                <a:solidFill>
                  <a:schemeClr val="bg1"/>
                </a:solidFill>
                <a:effectLst/>
                <a:latin typeface="Roboto" panose="02000000000000000000" pitchFamily="2" charset="0"/>
              </a:rPr>
              <a:t>Provedbe odredaba Zakona o zaštiti na radu i podzakonskih propisa donesenih temeljem njega mogu predstavljati kaznena djela okvalificirana kaznenim zakonom, ako su nastale ili su mogle nastati štetne posljedice, primjerice teške ozljede na radu, profesionalne bolesti, oštećenja zdravlje ljudi i slično.</a:t>
            </a:r>
            <a:br>
              <a:rPr lang="hr-HR" b="0" i="0" dirty="0">
                <a:solidFill>
                  <a:schemeClr val="bg1"/>
                </a:solidFill>
                <a:effectLst/>
                <a:latin typeface="Roboto" panose="02000000000000000000" pitchFamily="2" charset="0"/>
              </a:rPr>
            </a:br>
            <a:endParaRPr lang="hr-HR" b="0" i="0" dirty="0">
              <a:solidFill>
                <a:schemeClr val="bg1"/>
              </a:solidFill>
              <a:effectLst/>
              <a:latin typeface="Roboto" panose="02000000000000000000" pitchFamily="2" charset="0"/>
            </a:endParaRPr>
          </a:p>
          <a:p>
            <a:pPr algn="l"/>
            <a:r>
              <a:rPr lang="hr-HR" b="1" i="0" dirty="0">
                <a:solidFill>
                  <a:schemeClr val="bg1"/>
                </a:solidFill>
                <a:effectLst/>
                <a:latin typeface="Roboto" panose="02000000000000000000" pitchFamily="2" charset="0"/>
              </a:rPr>
              <a:t>Kaznena djela</a:t>
            </a:r>
            <a:r>
              <a:rPr lang="hr-HR" b="0" i="0" dirty="0">
                <a:solidFill>
                  <a:schemeClr val="bg1"/>
                </a:solidFill>
                <a:effectLst/>
                <a:latin typeface="Roboto" panose="02000000000000000000" pitchFamily="2" charset="0"/>
              </a:rPr>
              <a:t> koja se u Kaznenom zakonu označuju kao djela protiv dovođenja u opasnost života ljudi i imovine većeg opsega sljedeća su kaznena djela:</a:t>
            </a:r>
          </a:p>
          <a:p>
            <a:pPr algn="l"/>
            <a:r>
              <a:rPr lang="hr-HR" b="0" i="0" dirty="0">
                <a:solidFill>
                  <a:schemeClr val="bg1"/>
                </a:solidFill>
                <a:effectLst/>
                <a:latin typeface="Roboto" panose="02000000000000000000" pitchFamily="2" charset="0"/>
              </a:rPr>
              <a:t>-Dovođenje u opasnost života i imovine općeopasnom radnjom ili sredstvom</a:t>
            </a:r>
          </a:p>
          <a:p>
            <a:pPr algn="l"/>
            <a:r>
              <a:rPr lang="hr-HR" b="0" i="0" dirty="0">
                <a:solidFill>
                  <a:schemeClr val="bg1"/>
                </a:solidFill>
                <a:effectLst/>
                <a:latin typeface="Roboto" panose="02000000000000000000" pitchFamily="2" charset="0"/>
              </a:rPr>
              <a:t>-Oštećenje zaštitnih naprava na radu</a:t>
            </a:r>
          </a:p>
          <a:p>
            <a:pPr algn="l"/>
            <a:r>
              <a:rPr lang="hr-HR" b="0" i="0" dirty="0">
                <a:solidFill>
                  <a:schemeClr val="bg1"/>
                </a:solidFill>
                <a:effectLst/>
                <a:latin typeface="Roboto" panose="02000000000000000000" pitchFamily="2" charset="0"/>
              </a:rPr>
              <a:t>-Opasno izvođenje građevinskih radova</a:t>
            </a:r>
          </a:p>
          <a:p>
            <a:pPr algn="l"/>
            <a:r>
              <a:rPr lang="hr-HR" b="0" i="0" dirty="0">
                <a:solidFill>
                  <a:schemeClr val="bg1"/>
                </a:solidFill>
                <a:effectLst/>
                <a:latin typeface="Roboto" panose="02000000000000000000" pitchFamily="2" charset="0"/>
              </a:rPr>
              <a:t>-Rukovanje općeopasnim tvarima</a:t>
            </a:r>
          </a:p>
          <a:p>
            <a:pPr algn="l"/>
            <a:r>
              <a:rPr lang="hr-HR" b="0" i="0" dirty="0">
                <a:solidFill>
                  <a:schemeClr val="bg1"/>
                </a:solidFill>
                <a:effectLst/>
                <a:latin typeface="Roboto" panose="02000000000000000000" pitchFamily="2" charset="0"/>
              </a:rPr>
              <a:t>-Uništenje ili oštećenje znakova za opasnost</a:t>
            </a:r>
          </a:p>
          <a:p>
            <a:pPr algn="l"/>
            <a:r>
              <a:rPr lang="hr-HR" b="0" i="0" dirty="0">
                <a:solidFill>
                  <a:schemeClr val="bg1"/>
                </a:solidFill>
                <a:effectLst/>
                <a:latin typeface="Roboto" panose="02000000000000000000" pitchFamily="2" charset="0"/>
              </a:rPr>
              <a:t>-Neotklanjanje opasnosti</a:t>
            </a:r>
          </a:p>
          <a:p>
            <a:pPr algn="l"/>
            <a:r>
              <a:rPr lang="hr-HR" b="0" i="0" dirty="0">
                <a:solidFill>
                  <a:schemeClr val="bg1"/>
                </a:solidFill>
                <a:effectLst/>
                <a:latin typeface="Roboto" panose="02000000000000000000" pitchFamily="2" charset="0"/>
              </a:rPr>
              <a:t>-Izazivanje prometne nesreće</a:t>
            </a:r>
          </a:p>
          <a:p>
            <a:pPr algn="l"/>
            <a:r>
              <a:rPr lang="hr-HR" b="0" i="0" dirty="0">
                <a:solidFill>
                  <a:schemeClr val="bg1"/>
                </a:solidFill>
                <a:effectLst/>
                <a:latin typeface="Roboto" panose="02000000000000000000" pitchFamily="2" charset="0"/>
              </a:rPr>
              <a:t>-Nepružanje pomoći osobi koja je teško ozlijeđena u prometnoj nesreći</a:t>
            </a:r>
          </a:p>
          <a:p>
            <a:pPr algn="l"/>
            <a:r>
              <a:rPr lang="hr-HR" b="0" i="0" dirty="0">
                <a:solidFill>
                  <a:schemeClr val="bg1"/>
                </a:solidFill>
                <a:effectLst/>
                <a:latin typeface="Roboto" panose="02000000000000000000" pitchFamily="2" charset="0"/>
              </a:rPr>
              <a:t>Za kazneno djelo ne odgovara poslodavac (pravna osoba) već isključivo odgovorna osoba ili više njih u pravnoj osobi.</a:t>
            </a:r>
          </a:p>
          <a:p>
            <a:endParaRPr lang="hr-HR" dirty="0">
              <a:solidFill>
                <a:schemeClr val="bg1"/>
              </a:solidFill>
            </a:endParaRPr>
          </a:p>
        </p:txBody>
      </p:sp>
      <p:sp>
        <p:nvSpPr>
          <p:cNvPr id="5" name="WordArt 8">
            <a:extLst>
              <a:ext uri="{FF2B5EF4-FFF2-40B4-BE49-F238E27FC236}">
                <a16:creationId xmlns:a16="http://schemas.microsoft.com/office/drawing/2014/main" id="{847839F3-0FF3-8562-693C-2CAF87E13658}"/>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38939967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5057E-1C0A-6B1F-76F2-C2C2E6EDF2E7}"/>
              </a:ext>
            </a:extLst>
          </p:cNvPr>
          <p:cNvSpPr>
            <a:spLocks noGrp="1"/>
          </p:cNvSpPr>
          <p:nvPr>
            <p:ph type="title"/>
          </p:nvPr>
        </p:nvSpPr>
        <p:spPr>
          <a:xfrm>
            <a:off x="838200" y="365125"/>
            <a:ext cx="10515600" cy="5419226"/>
          </a:xfrm>
        </p:spPr>
        <p:txBody>
          <a:bodyPr>
            <a:normAutofit/>
          </a:bodyPr>
          <a:lstStyle/>
          <a:p>
            <a:pPr algn="ctr"/>
            <a:r>
              <a:rPr lang="hr-HR" sz="7200" b="1" dirty="0">
                <a:solidFill>
                  <a:schemeClr val="bg1"/>
                </a:solidFill>
              </a:rPr>
              <a:t>HVALA NA PAŽNJI</a:t>
            </a:r>
          </a:p>
        </p:txBody>
      </p:sp>
      <p:sp>
        <p:nvSpPr>
          <p:cNvPr id="4" name="WordArt 8">
            <a:extLst>
              <a:ext uri="{FF2B5EF4-FFF2-40B4-BE49-F238E27FC236}">
                <a16:creationId xmlns:a16="http://schemas.microsoft.com/office/drawing/2014/main" id="{9023811D-0D4F-7C3D-336C-82D0240149B3}"/>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52844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A808E-0F4E-8EEE-DBA7-111C2EBBF4BE}"/>
              </a:ext>
            </a:extLst>
          </p:cNvPr>
          <p:cNvSpPr>
            <a:spLocks noGrp="1"/>
          </p:cNvSpPr>
          <p:nvPr>
            <p:ph type="title"/>
          </p:nvPr>
        </p:nvSpPr>
        <p:spPr>
          <a:xfrm>
            <a:off x="838200" y="365125"/>
            <a:ext cx="10515600" cy="785581"/>
          </a:xfrm>
        </p:spPr>
        <p:txBody>
          <a:bodyPr>
            <a:normAutofit fontScale="90000"/>
          </a:bodyPr>
          <a:lstStyle/>
          <a:p>
            <a:r>
              <a:rPr lang="pl-PL" sz="4000" b="1" i="0" cap="all" dirty="0">
                <a:solidFill>
                  <a:schemeClr val="bg1">
                    <a:lumMod val="75000"/>
                  </a:schemeClr>
                </a:solidFill>
                <a:effectLst/>
                <a:latin typeface="Roboto" panose="02000000000000000000" pitchFamily="2" charset="0"/>
              </a:rPr>
              <a:t>POJAŠNJENJE POJMOVA ZAŠTITE NA RADU</a:t>
            </a:r>
            <a:endParaRPr lang="hr-HR" sz="4000" b="1" dirty="0">
              <a:solidFill>
                <a:schemeClr val="bg1">
                  <a:lumMod val="75000"/>
                </a:schemeClr>
              </a:solidFill>
            </a:endParaRPr>
          </a:p>
        </p:txBody>
      </p:sp>
      <p:sp>
        <p:nvSpPr>
          <p:cNvPr id="3" name="Content Placeholder 2">
            <a:extLst>
              <a:ext uri="{FF2B5EF4-FFF2-40B4-BE49-F238E27FC236}">
                <a16:creationId xmlns:a16="http://schemas.microsoft.com/office/drawing/2014/main" id="{D64A38F1-ED31-1F7E-A377-CE1FFADFE704}"/>
              </a:ext>
            </a:extLst>
          </p:cNvPr>
          <p:cNvSpPr>
            <a:spLocks noGrp="1"/>
          </p:cNvSpPr>
          <p:nvPr>
            <p:ph idx="1"/>
          </p:nvPr>
        </p:nvSpPr>
        <p:spPr>
          <a:xfrm>
            <a:off x="838200" y="1047964"/>
            <a:ext cx="10515600" cy="5180370"/>
          </a:xfrm>
        </p:spPr>
        <p:txBody>
          <a:bodyPr>
            <a:normAutofit fontScale="55000" lnSpcReduction="20000"/>
          </a:bodyPr>
          <a:lstStyle/>
          <a:p>
            <a:pPr algn="l"/>
            <a:r>
              <a:rPr lang="hr-HR" sz="3700" b="1" i="0" dirty="0">
                <a:solidFill>
                  <a:schemeClr val="bg1"/>
                </a:solidFill>
                <a:effectLst/>
                <a:latin typeface="Roboto" panose="02000000000000000000" pitchFamily="2" charset="0"/>
              </a:rPr>
              <a:t>Poslodavac </a:t>
            </a:r>
            <a:r>
              <a:rPr lang="hr-HR" sz="3700" b="0" i="0" dirty="0">
                <a:solidFill>
                  <a:schemeClr val="bg1"/>
                </a:solidFill>
                <a:effectLst/>
                <a:latin typeface="Roboto" panose="02000000000000000000" pitchFamily="2" charset="0"/>
              </a:rPr>
              <a:t>je fizička ili pravna osoba za koju radnik, odnosno osoba na radu obavlja poslove.</a:t>
            </a:r>
          </a:p>
          <a:p>
            <a:pPr algn="l"/>
            <a:r>
              <a:rPr lang="hr-HR" sz="3700" b="1" i="0" dirty="0">
                <a:solidFill>
                  <a:schemeClr val="bg1"/>
                </a:solidFill>
                <a:effectLst/>
                <a:latin typeface="Roboto" panose="02000000000000000000" pitchFamily="2" charset="0"/>
              </a:rPr>
              <a:t>Radnik</a:t>
            </a:r>
            <a:r>
              <a:rPr lang="hr-HR" sz="3700" b="0" i="0" dirty="0">
                <a:solidFill>
                  <a:schemeClr val="bg1"/>
                </a:solidFill>
                <a:effectLst/>
                <a:latin typeface="Roboto" panose="02000000000000000000" pitchFamily="2" charset="0"/>
              </a:rPr>
              <a:t> je fizička osoba koja u radnom odnosu obavlja poslove za poslodavca.</a:t>
            </a:r>
          </a:p>
          <a:p>
            <a:pPr algn="l"/>
            <a:r>
              <a:rPr lang="hr-HR" sz="3700" b="1" i="0" dirty="0">
                <a:solidFill>
                  <a:schemeClr val="bg1"/>
                </a:solidFill>
                <a:effectLst/>
                <a:latin typeface="Roboto" panose="02000000000000000000" pitchFamily="2" charset="0"/>
              </a:rPr>
              <a:t>Osoba na radu</a:t>
            </a:r>
            <a:r>
              <a:rPr lang="hr-HR" sz="3700" b="0" i="0" dirty="0">
                <a:solidFill>
                  <a:schemeClr val="bg1"/>
                </a:solidFill>
                <a:effectLst/>
                <a:latin typeface="Roboto" panose="02000000000000000000" pitchFamily="2" charset="0"/>
              </a:rPr>
              <a:t> je fizička osoba koja nije u radnom odnosu kod tog poslodavca, ali za njega obavlja određene aktivnosti, odnosno poslove .</a:t>
            </a:r>
          </a:p>
          <a:p>
            <a:pPr algn="l"/>
            <a:r>
              <a:rPr lang="hr-HR" sz="3700" b="1" i="0" dirty="0">
                <a:solidFill>
                  <a:schemeClr val="bg1"/>
                </a:solidFill>
                <a:effectLst/>
                <a:latin typeface="Roboto" panose="02000000000000000000" pitchFamily="2" charset="0"/>
              </a:rPr>
              <a:t>Mjesto rada</a:t>
            </a:r>
            <a:r>
              <a:rPr lang="hr-HR" sz="3700" b="0" i="0" dirty="0">
                <a:solidFill>
                  <a:schemeClr val="bg1"/>
                </a:solidFill>
                <a:effectLst/>
                <a:latin typeface="Roboto" panose="02000000000000000000" pitchFamily="2" charset="0"/>
              </a:rPr>
              <a:t> je svako mjesto na kojemu radnici i osobe na radu moraju biti, ili na koje moraju ići, ili kojemu imaju pristup tijekom rada zbog poslova koje obavljaju za poslodavca, kao i svaki prostor, odnosno prostorija koju poslodavac koristi za obavljanje poslova i koja je pod njegovim izravnim ili neizravnim nadzorom.</a:t>
            </a:r>
          </a:p>
          <a:p>
            <a:pPr algn="l"/>
            <a:r>
              <a:rPr lang="hr-HR" sz="3700" b="1" i="0" dirty="0">
                <a:solidFill>
                  <a:schemeClr val="bg1"/>
                </a:solidFill>
                <a:effectLst/>
                <a:latin typeface="Roboto" panose="02000000000000000000" pitchFamily="2" charset="0"/>
              </a:rPr>
              <a:t>Izdvojeno mjesto rada</a:t>
            </a:r>
            <a:r>
              <a:rPr lang="hr-HR" sz="3700" b="0" i="0" dirty="0">
                <a:solidFill>
                  <a:schemeClr val="bg1"/>
                </a:solidFill>
                <a:effectLst/>
                <a:latin typeface="Roboto" panose="02000000000000000000" pitchFamily="2" charset="0"/>
              </a:rPr>
              <a:t> je mjesto rada u kojemu radnik ugovoreni posao obavlja kod kuće ili u drugom prostoru koji nije prostor poslodavca.</a:t>
            </a:r>
          </a:p>
          <a:p>
            <a:pPr algn="l"/>
            <a:r>
              <a:rPr lang="hr-HR" sz="3700" b="1" i="0" dirty="0">
                <a:solidFill>
                  <a:schemeClr val="bg1"/>
                </a:solidFill>
                <a:effectLst/>
                <a:latin typeface="Roboto" panose="02000000000000000000" pitchFamily="2" charset="0"/>
              </a:rPr>
              <a:t>Ovlaštenik poslodavca </a:t>
            </a:r>
            <a:r>
              <a:rPr lang="hr-HR" sz="3700" b="0" i="0" dirty="0">
                <a:solidFill>
                  <a:schemeClr val="bg1"/>
                </a:solidFill>
                <a:effectLst/>
                <a:latin typeface="Roboto" panose="02000000000000000000" pitchFamily="2" charset="0"/>
              </a:rPr>
              <a:t>je radnik kojemu je poslodavac, neovisno o drugim ugovorenim poslovima, dao ovlaštenja za provedbu zaštite na radu.</a:t>
            </a:r>
          </a:p>
          <a:p>
            <a:pPr algn="l"/>
            <a:r>
              <a:rPr lang="hr-HR" sz="3700" b="1" i="0" dirty="0">
                <a:solidFill>
                  <a:schemeClr val="bg1"/>
                </a:solidFill>
                <a:effectLst/>
                <a:latin typeface="Roboto" panose="02000000000000000000" pitchFamily="2" charset="0"/>
              </a:rPr>
              <a:t>Povjerenik radnika</a:t>
            </a:r>
            <a:r>
              <a:rPr lang="hr-HR" sz="3700" b="0" i="0" dirty="0">
                <a:solidFill>
                  <a:schemeClr val="bg1"/>
                </a:solidFill>
                <a:effectLst/>
                <a:latin typeface="Roboto" panose="02000000000000000000" pitchFamily="2" charset="0"/>
              </a:rPr>
              <a:t> za zaštitu na radu je radnik koji je u skladu s ovim Zakonom izabran da zastupa interese radnika na području zaštite na radu.</a:t>
            </a:r>
          </a:p>
          <a:p>
            <a:pPr algn="l"/>
            <a:r>
              <a:rPr lang="hr-HR" sz="3700" b="1" i="0" dirty="0">
                <a:solidFill>
                  <a:schemeClr val="bg1"/>
                </a:solidFill>
                <a:effectLst/>
                <a:latin typeface="Roboto" panose="02000000000000000000" pitchFamily="2" charset="0"/>
              </a:rPr>
              <a:t>Stručnjak zaštite na radu</a:t>
            </a:r>
            <a:r>
              <a:rPr lang="hr-HR" sz="3700" b="0" i="0" dirty="0">
                <a:solidFill>
                  <a:schemeClr val="bg1"/>
                </a:solidFill>
                <a:effectLst/>
                <a:latin typeface="Roboto" panose="02000000000000000000" pitchFamily="2" charset="0"/>
              </a:rPr>
              <a:t> je radnik kojeg je poslodavac odredio za obavljanje poslova zaštite na radu i koji ispunjava propisane uvjete za obavljanje tih poslova.</a:t>
            </a:r>
          </a:p>
          <a:p>
            <a:pPr marL="0" indent="0">
              <a:buNone/>
            </a:pPr>
            <a:endParaRPr lang="hr-HR" dirty="0">
              <a:solidFill>
                <a:schemeClr val="bg1"/>
              </a:solidFill>
            </a:endParaRPr>
          </a:p>
        </p:txBody>
      </p:sp>
      <p:sp>
        <p:nvSpPr>
          <p:cNvPr id="5" name="WordArt 8">
            <a:extLst>
              <a:ext uri="{FF2B5EF4-FFF2-40B4-BE49-F238E27FC236}">
                <a16:creationId xmlns:a16="http://schemas.microsoft.com/office/drawing/2014/main" id="{24B3B4BD-DBDE-C0B4-EB29-47A30D65045A}"/>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3585430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3E9885-7119-E17F-BA2C-169F071722EB}"/>
              </a:ext>
            </a:extLst>
          </p:cNvPr>
          <p:cNvSpPr>
            <a:spLocks noGrp="1"/>
          </p:cNvSpPr>
          <p:nvPr>
            <p:ph idx="1"/>
          </p:nvPr>
        </p:nvSpPr>
        <p:spPr>
          <a:xfrm>
            <a:off x="838200" y="523982"/>
            <a:ext cx="10515600" cy="6061753"/>
          </a:xfrm>
        </p:spPr>
        <p:txBody>
          <a:bodyPr>
            <a:normAutofit fontScale="85000" lnSpcReduction="20000"/>
          </a:bodyPr>
          <a:lstStyle/>
          <a:p>
            <a:pPr algn="l"/>
            <a:r>
              <a:rPr lang="hr-HR" b="1" i="0" dirty="0">
                <a:solidFill>
                  <a:schemeClr val="bg1"/>
                </a:solidFill>
                <a:effectLst/>
                <a:latin typeface="Roboto" panose="02000000000000000000" pitchFamily="2" charset="0"/>
              </a:rPr>
              <a:t>Poslovi s posebnim uvjetima rada</a:t>
            </a:r>
            <a:r>
              <a:rPr lang="hr-HR" b="0" i="0" dirty="0">
                <a:solidFill>
                  <a:schemeClr val="bg1"/>
                </a:solidFill>
                <a:effectLst/>
                <a:latin typeface="Roboto" panose="02000000000000000000" pitchFamily="2" charset="0"/>
              </a:rPr>
              <a:t> su poslovi pri čijem obavljanju radnik koji radi na tim poslovima mora, osim općih uvjeta za zasnivanje radnog odnosa, ispunjavati propisane posebne uvjete koji se odnose na dob, stručnu osposobljenost, zdravstveno stanje, odnosno psihičku sposobnost.</a:t>
            </a:r>
          </a:p>
          <a:p>
            <a:pPr algn="l"/>
            <a:r>
              <a:rPr lang="hr-HR" b="1" i="0" dirty="0">
                <a:solidFill>
                  <a:schemeClr val="bg1"/>
                </a:solidFill>
                <a:effectLst/>
                <a:latin typeface="Roboto" panose="02000000000000000000" pitchFamily="2" charset="0"/>
              </a:rPr>
              <a:t>Sredstva rada</a:t>
            </a:r>
            <a:r>
              <a:rPr lang="hr-HR" b="0" i="0" dirty="0">
                <a:solidFill>
                  <a:schemeClr val="bg1"/>
                </a:solidFill>
                <a:effectLst/>
                <a:latin typeface="Roboto" panose="02000000000000000000" pitchFamily="2" charset="0"/>
              </a:rPr>
              <a:t> su građevine namijenjene za rad s pripadajućim instalacijama, uređajima i opremom, prometna sredstva i radna oprema.</a:t>
            </a:r>
          </a:p>
          <a:p>
            <a:pPr algn="l"/>
            <a:r>
              <a:rPr lang="hr-HR" b="1" i="0" dirty="0">
                <a:solidFill>
                  <a:schemeClr val="bg1"/>
                </a:solidFill>
                <a:effectLst/>
                <a:latin typeface="Roboto" panose="02000000000000000000" pitchFamily="2" charset="0"/>
              </a:rPr>
              <a:t>Radna oprema</a:t>
            </a:r>
            <a:r>
              <a:rPr lang="hr-HR" b="0" i="0" dirty="0">
                <a:solidFill>
                  <a:schemeClr val="bg1"/>
                </a:solidFill>
                <a:effectLst/>
                <a:latin typeface="Roboto" panose="02000000000000000000" pitchFamily="2" charset="0"/>
              </a:rPr>
              <a:t> su strojevi i uređaji, postrojenja, sredstva za prijenos i prijevoz tereta i alati te skele i druga sredstva za povremeni rad na visini.</a:t>
            </a:r>
          </a:p>
          <a:p>
            <a:pPr algn="l"/>
            <a:r>
              <a:rPr lang="hr-HR" b="1" i="0" dirty="0">
                <a:solidFill>
                  <a:schemeClr val="bg1"/>
                </a:solidFill>
                <a:effectLst/>
                <a:latin typeface="Roboto" panose="02000000000000000000" pitchFamily="2" charset="0"/>
              </a:rPr>
              <a:t>Opasnosti</a:t>
            </a:r>
            <a:r>
              <a:rPr lang="hr-HR" b="0" i="0" dirty="0">
                <a:solidFill>
                  <a:schemeClr val="bg1"/>
                </a:solidFill>
                <a:effectLst/>
                <a:latin typeface="Roboto" panose="02000000000000000000" pitchFamily="2" charset="0"/>
              </a:rPr>
              <a:t> su svi uvjeti na radu i u vezi s radom, koji mogu ugroziti sigurnost i zdravlje radnika,</a:t>
            </a:r>
          </a:p>
          <a:p>
            <a:pPr algn="l"/>
            <a:r>
              <a:rPr lang="hr-HR" b="1" i="0" dirty="0">
                <a:solidFill>
                  <a:schemeClr val="bg1"/>
                </a:solidFill>
                <a:effectLst/>
                <a:latin typeface="Roboto" panose="02000000000000000000" pitchFamily="2" charset="0"/>
              </a:rPr>
              <a:t>Štetnosti </a:t>
            </a:r>
            <a:r>
              <a:rPr lang="hr-HR" b="0" i="0" dirty="0">
                <a:solidFill>
                  <a:schemeClr val="bg1"/>
                </a:solidFill>
                <a:effectLst/>
                <a:latin typeface="Roboto" panose="02000000000000000000" pitchFamily="2" charset="0"/>
              </a:rPr>
              <a:t>su kemijske, biološke i fizikalne štetnosti, koje mogu uzrokovati oštećenje zdravlja radnika i drugih osoba koje su im izložene.</a:t>
            </a:r>
          </a:p>
          <a:p>
            <a:pPr algn="l"/>
            <a:r>
              <a:rPr lang="hr-HR" b="1" i="0" dirty="0">
                <a:solidFill>
                  <a:schemeClr val="bg1"/>
                </a:solidFill>
                <a:effectLst/>
                <a:latin typeface="Roboto" panose="02000000000000000000" pitchFamily="2" charset="0"/>
              </a:rPr>
              <a:t>Napori</a:t>
            </a:r>
            <a:r>
              <a:rPr lang="hr-HR" b="0" i="0" dirty="0">
                <a:solidFill>
                  <a:schemeClr val="bg1"/>
                </a:solidFill>
                <a:effectLst/>
                <a:latin typeface="Roboto" panose="02000000000000000000" pitchFamily="2" charset="0"/>
              </a:rPr>
              <a:t> su statodinamički, psihofiziološki napori, napori vida i napori govora, koji mogu uzrokovati oštećenje zdravlja radnika koji su im izloženi.</a:t>
            </a:r>
          </a:p>
          <a:p>
            <a:pPr algn="l"/>
            <a:r>
              <a:rPr lang="hr-HR" b="1" i="0" dirty="0">
                <a:solidFill>
                  <a:schemeClr val="bg1"/>
                </a:solidFill>
                <a:effectLst/>
                <a:latin typeface="Roboto" panose="02000000000000000000" pitchFamily="2" charset="0"/>
              </a:rPr>
              <a:t>Stres na radu</a:t>
            </a:r>
            <a:r>
              <a:rPr lang="hr-HR" b="0" i="0" dirty="0">
                <a:solidFill>
                  <a:schemeClr val="bg1"/>
                </a:solidFill>
                <a:effectLst/>
                <a:latin typeface="Roboto" panose="02000000000000000000" pitchFamily="2" charset="0"/>
              </a:rPr>
              <a:t> su zdravstvene i psihičke promjene koje su posljedica akumulirajućeg utjecaja stresora na radu kroz dulje vrijeme, a očituju se kao fiziološke, emocionalne i kognitivne reakcije te kao promjene ponašanja radnika.</a:t>
            </a:r>
          </a:p>
          <a:p>
            <a:endParaRPr lang="hr-HR" dirty="0">
              <a:solidFill>
                <a:schemeClr val="bg1"/>
              </a:solidFill>
            </a:endParaRPr>
          </a:p>
        </p:txBody>
      </p:sp>
      <p:sp>
        <p:nvSpPr>
          <p:cNvPr id="4" name="WordArt 8">
            <a:extLst>
              <a:ext uri="{FF2B5EF4-FFF2-40B4-BE49-F238E27FC236}">
                <a16:creationId xmlns:a16="http://schemas.microsoft.com/office/drawing/2014/main" id="{FAAA5DB2-580F-68EF-108B-61F3F670FABE}"/>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3013058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7181C-1EAA-A4FA-4AC4-86FC68EA23F6}"/>
              </a:ext>
            </a:extLst>
          </p:cNvPr>
          <p:cNvSpPr>
            <a:spLocks noGrp="1"/>
          </p:cNvSpPr>
          <p:nvPr>
            <p:ph type="title"/>
          </p:nvPr>
        </p:nvSpPr>
        <p:spPr>
          <a:xfrm>
            <a:off x="838200" y="365125"/>
            <a:ext cx="10515600" cy="806129"/>
          </a:xfrm>
        </p:spPr>
        <p:txBody>
          <a:bodyPr/>
          <a:lstStyle/>
          <a:p>
            <a:r>
              <a:rPr lang="hr-HR" b="1" i="0" cap="all" dirty="0">
                <a:solidFill>
                  <a:schemeClr val="bg1">
                    <a:lumMod val="75000"/>
                  </a:schemeClr>
                </a:solidFill>
                <a:effectLst/>
                <a:latin typeface="Roboto" panose="02000000000000000000" pitchFamily="2" charset="0"/>
              </a:rPr>
              <a:t>SUSTAV PRAVILA ZAŠTITE NA RADU</a:t>
            </a:r>
            <a:endParaRPr lang="hr-HR" b="1" dirty="0">
              <a:solidFill>
                <a:schemeClr val="bg1">
                  <a:lumMod val="75000"/>
                </a:schemeClr>
              </a:solidFill>
            </a:endParaRPr>
          </a:p>
        </p:txBody>
      </p:sp>
      <p:sp>
        <p:nvSpPr>
          <p:cNvPr id="3" name="Content Placeholder 2">
            <a:extLst>
              <a:ext uri="{FF2B5EF4-FFF2-40B4-BE49-F238E27FC236}">
                <a16:creationId xmlns:a16="http://schemas.microsoft.com/office/drawing/2014/main" id="{D6F36814-7447-9498-F3B4-02DE0C15D53C}"/>
              </a:ext>
            </a:extLst>
          </p:cNvPr>
          <p:cNvSpPr>
            <a:spLocks noGrp="1"/>
          </p:cNvSpPr>
          <p:nvPr>
            <p:ph idx="1"/>
          </p:nvPr>
        </p:nvSpPr>
        <p:spPr>
          <a:xfrm>
            <a:off x="838200" y="1099335"/>
            <a:ext cx="10515600" cy="5311739"/>
          </a:xfrm>
        </p:spPr>
        <p:txBody>
          <a:bodyPr>
            <a:normAutofit fontScale="85000" lnSpcReduction="10000"/>
          </a:bodyPr>
          <a:lstStyle/>
          <a:p>
            <a:pPr algn="l"/>
            <a:r>
              <a:rPr lang="hr-HR" b="1" i="0" dirty="0">
                <a:solidFill>
                  <a:schemeClr val="bg1"/>
                </a:solidFill>
                <a:effectLst/>
                <a:latin typeface="Roboto" panose="02000000000000000000" pitchFamily="2" charset="0"/>
              </a:rPr>
              <a:t>Zaštita na radu</a:t>
            </a:r>
            <a:r>
              <a:rPr lang="hr-HR" b="0" i="0" dirty="0">
                <a:solidFill>
                  <a:schemeClr val="bg1"/>
                </a:solidFill>
                <a:effectLst/>
                <a:latin typeface="Roboto" panose="02000000000000000000" pitchFamily="2" charset="0"/>
              </a:rPr>
              <a:t> kao organizirano sustavno djelovanje od javnog je interesa i kao takva obuhvaća sustav pravnih pravila, a osobito:</a:t>
            </a:r>
          </a:p>
          <a:p>
            <a:pPr marL="0" indent="0" algn="l">
              <a:buNone/>
            </a:pPr>
            <a:r>
              <a:rPr lang="hr-HR" b="0" i="0" dirty="0">
                <a:solidFill>
                  <a:schemeClr val="bg1"/>
                </a:solidFill>
                <a:effectLst/>
                <a:latin typeface="Roboto" panose="02000000000000000000" pitchFamily="2" charset="0"/>
              </a:rPr>
              <a:t>1)  pravila pri projektiranju i izradi sredstava rada,</a:t>
            </a:r>
          </a:p>
          <a:p>
            <a:pPr marL="0" indent="0" algn="l">
              <a:buNone/>
            </a:pPr>
            <a:r>
              <a:rPr lang="hr-HR" b="0" i="0" dirty="0">
                <a:solidFill>
                  <a:schemeClr val="bg1"/>
                </a:solidFill>
                <a:effectLst/>
                <a:latin typeface="Roboto" panose="02000000000000000000" pitchFamily="2" charset="0"/>
              </a:rPr>
              <a:t>2)  pravila pri uporabi, održavanju, pregledu i ispitivanju sredstava rada,</a:t>
            </a:r>
          </a:p>
          <a:p>
            <a:pPr marL="0" indent="0" algn="l">
              <a:buNone/>
            </a:pPr>
            <a:r>
              <a:rPr lang="hr-HR" b="0" i="0" dirty="0">
                <a:solidFill>
                  <a:schemeClr val="bg1"/>
                </a:solidFill>
                <a:effectLst/>
                <a:latin typeface="Roboto" panose="02000000000000000000" pitchFamily="2" charset="0"/>
              </a:rPr>
              <a:t>3)  pravila koja se odnose na radnike te prilagodbu procesa rada njihovom spolu, dobi, fizičkim, tjelesnim i psihičkim sposobnostima,</a:t>
            </a:r>
          </a:p>
          <a:p>
            <a:pPr marL="0" indent="0" algn="l">
              <a:buNone/>
            </a:pPr>
            <a:r>
              <a:rPr lang="hr-HR" b="0" i="0" dirty="0">
                <a:solidFill>
                  <a:schemeClr val="bg1"/>
                </a:solidFill>
                <a:effectLst/>
                <a:latin typeface="Roboto" panose="02000000000000000000" pitchFamily="2" charset="0"/>
              </a:rPr>
              <a:t>4)  načine i postupke osposobljavanja i obavješćivanja radnika i poslodavaca sa svrhom postizanja odgovarajuće razine zaštite na radu,</a:t>
            </a:r>
          </a:p>
          <a:p>
            <a:pPr marL="0" indent="0" algn="l">
              <a:buNone/>
            </a:pPr>
            <a:r>
              <a:rPr lang="hr-HR" b="0" i="0" dirty="0">
                <a:solidFill>
                  <a:schemeClr val="bg1"/>
                </a:solidFill>
                <a:effectLst/>
                <a:latin typeface="Roboto" panose="02000000000000000000" pitchFamily="2" charset="0"/>
              </a:rPr>
              <a:t>5)  načine i postupke suradnje poslodavca, radnika i njihovih predstavnika i udruga te državnih ustanova i tijela nadležnih za zaštitu na radu,</a:t>
            </a:r>
          </a:p>
          <a:p>
            <a:pPr marL="0" indent="0" algn="l">
              <a:buNone/>
            </a:pPr>
            <a:r>
              <a:rPr lang="hr-HR" b="0" i="0" dirty="0">
                <a:solidFill>
                  <a:schemeClr val="bg1"/>
                </a:solidFill>
                <a:effectLst/>
                <a:latin typeface="Roboto" panose="02000000000000000000" pitchFamily="2" charset="0"/>
              </a:rPr>
              <a:t>6)  zabranu stavljanja radnika u nepovoljniji položaj zbog aktivnosti poduzetih radi zaštite na radu,</a:t>
            </a:r>
          </a:p>
          <a:p>
            <a:pPr marL="0" indent="0" algn="l">
              <a:buNone/>
            </a:pPr>
            <a:r>
              <a:rPr lang="hr-HR" b="0" i="0" dirty="0">
                <a:solidFill>
                  <a:schemeClr val="bg1"/>
                </a:solidFill>
                <a:effectLst/>
                <a:latin typeface="Roboto" panose="02000000000000000000" pitchFamily="2" charset="0"/>
              </a:rPr>
              <a:t>7)  ostale mjere za sprječavanje rizika na radu, sa svrhom uklanjanja čimbenika rizika i njihovih   štetnih posljedica.</a:t>
            </a:r>
          </a:p>
          <a:p>
            <a:endParaRPr lang="hr-HR" dirty="0">
              <a:solidFill>
                <a:schemeClr val="bg1"/>
              </a:solidFill>
            </a:endParaRPr>
          </a:p>
        </p:txBody>
      </p:sp>
      <p:sp>
        <p:nvSpPr>
          <p:cNvPr id="5" name="WordArt 8">
            <a:extLst>
              <a:ext uri="{FF2B5EF4-FFF2-40B4-BE49-F238E27FC236}">
                <a16:creationId xmlns:a16="http://schemas.microsoft.com/office/drawing/2014/main" id="{6E9D3174-8821-2B0A-54D3-B166E78C7291}"/>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786536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E5D14-C0A2-0A64-FAD9-D302868C876D}"/>
              </a:ext>
            </a:extLst>
          </p:cNvPr>
          <p:cNvSpPr>
            <a:spLocks noGrp="1"/>
          </p:cNvSpPr>
          <p:nvPr>
            <p:ph type="title"/>
          </p:nvPr>
        </p:nvSpPr>
        <p:spPr>
          <a:xfrm>
            <a:off x="838200" y="365125"/>
            <a:ext cx="10515600" cy="908871"/>
          </a:xfrm>
        </p:spPr>
        <p:txBody>
          <a:bodyPr/>
          <a:lstStyle/>
          <a:p>
            <a:r>
              <a:rPr lang="hr-HR" b="1" i="0" cap="all" dirty="0">
                <a:solidFill>
                  <a:schemeClr val="bg1">
                    <a:lumMod val="75000"/>
                  </a:schemeClr>
                </a:solidFill>
                <a:effectLst/>
                <a:latin typeface="Roboto" panose="02000000000000000000" pitchFamily="2" charset="0"/>
              </a:rPr>
              <a:t>PROCJENA RIZIKA</a:t>
            </a:r>
            <a:endParaRPr lang="hr-HR" b="1" dirty="0">
              <a:solidFill>
                <a:schemeClr val="bg1">
                  <a:lumMod val="75000"/>
                </a:schemeClr>
              </a:solidFill>
            </a:endParaRPr>
          </a:p>
        </p:txBody>
      </p:sp>
      <p:sp>
        <p:nvSpPr>
          <p:cNvPr id="3" name="Content Placeholder 2">
            <a:extLst>
              <a:ext uri="{FF2B5EF4-FFF2-40B4-BE49-F238E27FC236}">
                <a16:creationId xmlns:a16="http://schemas.microsoft.com/office/drawing/2014/main" id="{03FEFBA9-3694-B54B-69B0-903C2F1C7F08}"/>
              </a:ext>
            </a:extLst>
          </p:cNvPr>
          <p:cNvSpPr>
            <a:spLocks noGrp="1"/>
          </p:cNvSpPr>
          <p:nvPr>
            <p:ph idx="1"/>
          </p:nvPr>
        </p:nvSpPr>
        <p:spPr>
          <a:xfrm>
            <a:off x="838200" y="1181528"/>
            <a:ext cx="10515600" cy="5393933"/>
          </a:xfrm>
        </p:spPr>
        <p:txBody>
          <a:bodyPr>
            <a:normAutofit/>
          </a:bodyPr>
          <a:lstStyle/>
          <a:p>
            <a:pPr algn="just"/>
            <a:r>
              <a:rPr lang="hr-HR" b="1" i="0" dirty="0">
                <a:solidFill>
                  <a:schemeClr val="bg1"/>
                </a:solidFill>
                <a:effectLst/>
                <a:latin typeface="Roboto" panose="02000000000000000000" pitchFamily="2" charset="0"/>
              </a:rPr>
              <a:t>Temeljni dokument prema kojem poslodavac planira, organizira, provodi i nadzire provođenje svih mjera zaštite na radu zove se </a:t>
            </a:r>
            <a:r>
              <a:rPr lang="hr-HR" b="1" i="0" u="sng" dirty="0">
                <a:solidFill>
                  <a:schemeClr val="bg1"/>
                </a:solidFill>
                <a:effectLst/>
                <a:latin typeface="Roboto" panose="02000000000000000000" pitchFamily="2" charset="0"/>
              </a:rPr>
              <a:t>PROCJENA RIZIKA.</a:t>
            </a:r>
          </a:p>
          <a:p>
            <a:pPr algn="just"/>
            <a:r>
              <a:rPr lang="hr-HR" b="0" i="0" dirty="0">
                <a:solidFill>
                  <a:schemeClr val="bg1"/>
                </a:solidFill>
                <a:effectLst/>
                <a:latin typeface="Roboto" panose="02000000000000000000" pitchFamily="2" charset="0"/>
              </a:rPr>
              <a:t>Procjena rizika</a:t>
            </a:r>
            <a:r>
              <a:rPr lang="hr-HR" b="1" i="0" dirty="0">
                <a:solidFill>
                  <a:schemeClr val="bg1"/>
                </a:solidFill>
                <a:effectLst/>
                <a:latin typeface="Roboto" panose="02000000000000000000" pitchFamily="2" charset="0"/>
              </a:rPr>
              <a:t> </a:t>
            </a:r>
            <a:r>
              <a:rPr lang="hr-HR" b="0" i="0" dirty="0">
                <a:solidFill>
                  <a:schemeClr val="bg1"/>
                </a:solidFill>
                <a:effectLst/>
                <a:latin typeface="Roboto" panose="02000000000000000000" pitchFamily="2" charset="0"/>
              </a:rPr>
              <a:t>najvažniji je dokument zaštite na radu svake tvrtke kojim se utvrđuje razina opasnosti, štetnosti i napora u smislu nastanka ozljede na radu, profesionalne bolesti, bolesti povezanih s radom te poremećaja u procesu rada koji bi mogao izazvati štetne posljedice za sigurnost i zdravlje radnika.</a:t>
            </a:r>
          </a:p>
          <a:p>
            <a:pPr algn="just"/>
            <a:r>
              <a:rPr lang="hr-HR" b="0" i="0" dirty="0">
                <a:solidFill>
                  <a:schemeClr val="bg1"/>
                </a:solidFill>
                <a:effectLst/>
                <a:latin typeface="Roboto" panose="02000000000000000000" pitchFamily="2" charset="0"/>
              </a:rPr>
              <a:t>Poslodavac je obvezan imati Procjenu rizika izrađenu u pisanom ili elektroničkom obliku te je obvezan Procjenu rizika učiniti dostupnom radnicima na mjestu rada. To je jedna od ključnih zakonskih obveza poslodavaca u području zaštite na radu.</a:t>
            </a:r>
          </a:p>
        </p:txBody>
      </p:sp>
      <p:sp>
        <p:nvSpPr>
          <p:cNvPr id="5" name="WordArt 8">
            <a:extLst>
              <a:ext uri="{FF2B5EF4-FFF2-40B4-BE49-F238E27FC236}">
                <a16:creationId xmlns:a16="http://schemas.microsoft.com/office/drawing/2014/main" id="{EE74885A-71A3-BAA7-56D1-6997B26229F4}"/>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3168351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9D58D-502F-517B-33A4-E33D7006F8CC}"/>
              </a:ext>
            </a:extLst>
          </p:cNvPr>
          <p:cNvSpPr>
            <a:spLocks noGrp="1"/>
          </p:cNvSpPr>
          <p:nvPr>
            <p:ph idx="1"/>
          </p:nvPr>
        </p:nvSpPr>
        <p:spPr>
          <a:xfrm>
            <a:off x="838200" y="791110"/>
            <a:ext cx="10515600" cy="5385853"/>
          </a:xfrm>
        </p:spPr>
        <p:txBody>
          <a:bodyPr>
            <a:normAutofit lnSpcReduction="10000"/>
          </a:bodyPr>
          <a:lstStyle/>
          <a:p>
            <a:pPr algn="just"/>
            <a:r>
              <a:rPr lang="hr-HR" b="0" i="0" dirty="0">
                <a:solidFill>
                  <a:schemeClr val="bg1"/>
                </a:solidFill>
                <a:effectLst/>
                <a:latin typeface="Roboto" panose="02000000000000000000" pitchFamily="2" charset="0"/>
              </a:rPr>
              <a:t>Poslodavac mora na temelju procjene rizika primjenjivati pravila zaštite na radu, preventivne mjere, organizirati i provoditi radne i proizvodne postupke te poduzimati druge aktivnosti za sprječavanje i smanjenje izloženosti radnika utvrđenim rizicima, kako bi otklonio ili sveo na najmanju moguću mjeru vjerojatnost nastanka ozljede na radu, oboljenja od profesionalne bolesti ili bolesti povezanih s radom te kako bi na svim stupnjevima organizacije rada i upravljanja osigurao bolju razinu zaštite na radu.</a:t>
            </a:r>
          </a:p>
          <a:p>
            <a:pPr algn="just"/>
            <a:r>
              <a:rPr lang="hr-HR" b="0" i="0" dirty="0">
                <a:solidFill>
                  <a:schemeClr val="bg1"/>
                </a:solidFill>
                <a:effectLst/>
                <a:latin typeface="Roboto" panose="02000000000000000000" pitchFamily="2" charset="0"/>
              </a:rPr>
              <a:t>Dakle, u procjeni rizika za sve poslove koji se obavljaju kod nekog poslodavca identificiraju se opasnosti, procjenjuju rizici i definira odgovarajući plan mjera kako bi ti rizici bili pod kontrolom. U procjeni rizika obvezno sudjeluju radnici, odnosno njihovi predstavnici, ovlaštenici poslodavca i stručnjaci zaštite na radu.</a:t>
            </a:r>
          </a:p>
          <a:p>
            <a:endParaRPr lang="hr-HR" dirty="0">
              <a:solidFill>
                <a:schemeClr val="bg1"/>
              </a:solidFill>
            </a:endParaRPr>
          </a:p>
        </p:txBody>
      </p:sp>
      <p:sp>
        <p:nvSpPr>
          <p:cNvPr id="4" name="WordArt 8">
            <a:extLst>
              <a:ext uri="{FF2B5EF4-FFF2-40B4-BE49-F238E27FC236}">
                <a16:creationId xmlns:a16="http://schemas.microsoft.com/office/drawing/2014/main" id="{53CB0CE0-F61A-46C8-2F03-573722BE013D}"/>
              </a:ext>
            </a:extLst>
          </p:cNvPr>
          <p:cNvSpPr>
            <a:spLocks noChangeArrowheads="1" noChangeShapeType="1" noTextEdit="1"/>
          </p:cNvSpPr>
          <p:nvPr/>
        </p:nvSpPr>
        <p:spPr bwMode="auto">
          <a:xfrm>
            <a:off x="10701391" y="6082302"/>
            <a:ext cx="1304818" cy="652408"/>
          </a:xfrm>
          <a:prstGeom prst="rect">
            <a:avLst/>
          </a:prstGeom>
          <a:extLst>
            <a:ext uri="{91240B29-F687-4F45-9708-019B960494DF}">
              <a14:hiddenLine xmlns:a14="http://schemas.microsoft.com/office/drawing/2010/main" w="12700">
                <a:solidFill>
                  <a:srgbClr val="8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hr-HR" sz="4000" b="1" kern="10" spc="-200" dirty="0">
                <a:ln>
                  <a:noFill/>
                </a:ln>
                <a:solidFill>
                  <a:srgbClr val="F2F2F2"/>
                </a:solidFill>
                <a:effectLst/>
                <a:latin typeface="Century Gothic" panose="020B0502020202020204" pitchFamily="34" charset="0"/>
              </a:rPr>
              <a:t>H-8</a:t>
            </a:r>
          </a:p>
        </p:txBody>
      </p:sp>
    </p:spTree>
    <p:extLst>
      <p:ext uri="{BB962C8B-B14F-4D97-AF65-F5344CB8AC3E}">
        <p14:creationId xmlns:p14="http://schemas.microsoft.com/office/powerpoint/2010/main" val="3399991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188</TotalTime>
  <Words>5692</Words>
  <Application>Microsoft Office PowerPoint</Application>
  <PresentationFormat>Widescreen</PresentationFormat>
  <Paragraphs>306</Paragraphs>
  <Slides>47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Calibri Light</vt:lpstr>
      <vt:lpstr>Century Gothic</vt:lpstr>
      <vt:lpstr>Minion Pro Cond</vt:lpstr>
      <vt:lpstr>Roboto</vt:lpstr>
      <vt:lpstr>Wingdings</vt:lpstr>
      <vt:lpstr>Office Theme</vt:lpstr>
      <vt:lpstr>ZAŠTITA NA RADU H-8 d.o.o.</vt:lpstr>
      <vt:lpstr>UVOD U ZAŠTITU NA RADU</vt:lpstr>
      <vt:lpstr>PowerPoint Presentation</vt:lpstr>
      <vt:lpstr>PowerPoint Presentation</vt:lpstr>
      <vt:lpstr>POJAŠNJENJE POJMOVA ZAŠTITE NA RADU</vt:lpstr>
      <vt:lpstr>PowerPoint Presentation</vt:lpstr>
      <vt:lpstr>SUSTAV PRAVILA ZAŠTITE NA RADU</vt:lpstr>
      <vt:lpstr>PROCJENA RIZIKA</vt:lpstr>
      <vt:lpstr>PowerPoint Presentation</vt:lpstr>
      <vt:lpstr>Osposobljavanje za rad na siguran način</vt:lpstr>
      <vt:lpstr>  Zabrana rada radnika koji nije osposobljen za rad na siguran način  </vt:lpstr>
      <vt:lpstr>  Sredstva rada, osobna zaštitna oprema i mjesta rada  </vt:lpstr>
      <vt:lpstr>Ozljeda na radu</vt:lpstr>
      <vt:lpstr>PowerPoint Presentation</vt:lpstr>
      <vt:lpstr>  Stres na radu ili u vezi s radom  </vt:lpstr>
      <vt:lpstr>PowerPoint Presentation</vt:lpstr>
      <vt:lpstr>PowerPoint Presentation</vt:lpstr>
      <vt:lpstr>PowerPoint Presentation</vt:lpstr>
      <vt:lpstr>PRUŽANJE PRVE POMOĆI</vt:lpstr>
      <vt:lpstr>Plan evakuacije</vt:lpstr>
      <vt:lpstr>PowerPoint Presentation</vt:lpstr>
      <vt:lpstr>PowerPoint Presentation</vt:lpstr>
      <vt:lpstr>ZNAKOVI SIGURNOSTI</vt:lpstr>
      <vt:lpstr>PowerPoint Presentation</vt:lpstr>
      <vt:lpstr>PowerPoint Presentation</vt:lpstr>
      <vt:lpstr>PowerPoint Presentation</vt:lpstr>
      <vt:lpstr>PowerPoint Presentation</vt:lpstr>
      <vt:lpstr>PowerPoint Presentation</vt:lpstr>
      <vt:lpstr>PowerPoint Presentation</vt:lpstr>
      <vt:lpstr>ZAŠTITA NEPUŠAČA NA RADU</vt:lpstr>
      <vt:lpstr>ZABRANA KORIŠTENJA SREDSTAVA OVISNOSTI</vt:lpstr>
      <vt:lpstr>PowerPoint Presentation</vt:lpstr>
      <vt:lpstr>ZDRAVSTVENA ZAŠTITA NA RADU</vt:lpstr>
      <vt:lpstr>ODBOR ZA ZAŠTITU NA RADU</vt:lpstr>
      <vt:lpstr>OBVEZE I PRAVA RADNIKA</vt:lpstr>
      <vt:lpstr>PowerPoint Presentation</vt:lpstr>
      <vt:lpstr>PowerPoint Presentation</vt:lpstr>
      <vt:lpstr>PowerPoint Presentation</vt:lpstr>
      <vt:lpstr>PowerPoint Presentation</vt:lpstr>
      <vt:lpstr>POVJERENIK RADNIKA ZA ZAŠTITU NA RADU</vt:lpstr>
      <vt:lpstr>PowerPoint Presentation</vt:lpstr>
      <vt:lpstr>PowerPoint Presentation</vt:lpstr>
      <vt:lpstr>  Odgovornost poslodavca za štetu uzrokovanu radniku  </vt:lpstr>
      <vt:lpstr>  Odgovornost radnika za štetu uzrokovanu poslodavcu  </vt:lpstr>
      <vt:lpstr>Prekršajna odgovornost</vt:lpstr>
      <vt:lpstr>KAZNENA DIJELA U PODRUČJU ZAŠTITE NA RADU</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Marijo Vrdoljak</dc:creator>
  <cp:lastModifiedBy>Marijo Vrdoljak</cp:lastModifiedBy>
  <cp:revision>5</cp:revision>
  <dcterms:created xsi:type="dcterms:W3CDTF">2024-10-16T15:52:00Z</dcterms:created>
  <dcterms:modified xsi:type="dcterms:W3CDTF">2025-03-07T17:51:28Z</dcterms:modified>
</cp:coreProperties>
</file>