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2C84-F95E-4060-8153-52156217B55B}" type="datetimeFigureOut">
              <a:rPr lang="hr-HR" smtClean="0"/>
              <a:t>7.3.2025.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8F0F-351F-4542-A8D8-514C0C1B6C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8955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2C84-F95E-4060-8153-52156217B55B}" type="datetimeFigureOut">
              <a:rPr lang="hr-HR" smtClean="0"/>
              <a:t>7.3.2025.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8F0F-351F-4542-A8D8-514C0C1B6C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497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2C84-F95E-4060-8153-52156217B55B}" type="datetimeFigureOut">
              <a:rPr lang="hr-HR" smtClean="0"/>
              <a:t>7.3.2025.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8F0F-351F-4542-A8D8-514C0C1B6C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9161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2C84-F95E-4060-8153-52156217B55B}" type="datetimeFigureOut">
              <a:rPr lang="hr-HR" smtClean="0"/>
              <a:t>7.3.2025.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8F0F-351F-4542-A8D8-514C0C1B6CC7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9018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2C84-F95E-4060-8153-52156217B55B}" type="datetimeFigureOut">
              <a:rPr lang="hr-HR" smtClean="0"/>
              <a:t>7.3.2025.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8F0F-351F-4542-A8D8-514C0C1B6C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5401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2C84-F95E-4060-8153-52156217B55B}" type="datetimeFigureOut">
              <a:rPr lang="hr-HR" smtClean="0"/>
              <a:t>7.3.2025.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8F0F-351F-4542-A8D8-514C0C1B6C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521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2C84-F95E-4060-8153-52156217B55B}" type="datetimeFigureOut">
              <a:rPr lang="hr-HR" smtClean="0"/>
              <a:t>7.3.2025.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8F0F-351F-4542-A8D8-514C0C1B6C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8543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2C84-F95E-4060-8153-52156217B55B}" type="datetimeFigureOut">
              <a:rPr lang="hr-HR" smtClean="0"/>
              <a:t>7.3.2025.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8F0F-351F-4542-A8D8-514C0C1B6C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8845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2C84-F95E-4060-8153-52156217B55B}" type="datetimeFigureOut">
              <a:rPr lang="hr-HR" smtClean="0"/>
              <a:t>7.3.2025.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8F0F-351F-4542-A8D8-514C0C1B6C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834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2C84-F95E-4060-8153-52156217B55B}" type="datetimeFigureOut">
              <a:rPr lang="hr-HR" smtClean="0"/>
              <a:t>7.3.2025.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8F0F-351F-4542-A8D8-514C0C1B6C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2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2C84-F95E-4060-8153-52156217B55B}" type="datetimeFigureOut">
              <a:rPr lang="hr-HR" smtClean="0"/>
              <a:t>7.3.2025.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8F0F-351F-4542-A8D8-514C0C1B6C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814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2C84-F95E-4060-8153-52156217B55B}" type="datetimeFigureOut">
              <a:rPr lang="hr-HR" smtClean="0"/>
              <a:t>7.3.2025.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8F0F-351F-4542-A8D8-514C0C1B6C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583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2C84-F95E-4060-8153-52156217B55B}" type="datetimeFigureOut">
              <a:rPr lang="hr-HR" smtClean="0"/>
              <a:t>7.3.2025.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8F0F-351F-4542-A8D8-514C0C1B6C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6460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2C84-F95E-4060-8153-52156217B55B}" type="datetimeFigureOut">
              <a:rPr lang="hr-HR" smtClean="0"/>
              <a:t>7.3.2025.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8F0F-351F-4542-A8D8-514C0C1B6C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363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2C84-F95E-4060-8153-52156217B55B}" type="datetimeFigureOut">
              <a:rPr lang="hr-HR" smtClean="0"/>
              <a:t>7.3.2025.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8F0F-351F-4542-A8D8-514C0C1B6C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7068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2C84-F95E-4060-8153-52156217B55B}" type="datetimeFigureOut">
              <a:rPr lang="hr-HR" smtClean="0"/>
              <a:t>7.3.2025.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8F0F-351F-4542-A8D8-514C0C1B6C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7569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2C84-F95E-4060-8153-52156217B55B}" type="datetimeFigureOut">
              <a:rPr lang="hr-HR" smtClean="0"/>
              <a:t>7.3.2025.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8F0F-351F-4542-A8D8-514C0C1B6C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661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3DE2C84-F95E-4060-8153-52156217B55B}" type="datetimeFigureOut">
              <a:rPr lang="hr-HR" smtClean="0"/>
              <a:t>7.3.2025.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C8F0F-351F-4542-A8D8-514C0C1B6C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80394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E84E-A58C-F412-03C5-4472C63E14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ZAŠTITA OD POŽARA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CC5498-7C4B-36A2-BF19-200F83AFC0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b="1" dirty="0">
                <a:solidFill>
                  <a:schemeClr val="tx1"/>
                </a:solidFill>
              </a:rPr>
              <a:t>H-8 d.o.o</a:t>
            </a:r>
            <a:r>
              <a:rPr lang="hr-HR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WordArt 9">
            <a:extLst>
              <a:ext uri="{FF2B5EF4-FFF2-40B4-BE49-F238E27FC236}">
                <a16:creationId xmlns:a16="http://schemas.microsoft.com/office/drawing/2014/main" id="{1F260865-7A7E-558F-5FF0-141600F4F17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19991" y="2771605"/>
            <a:ext cx="1787701" cy="217026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2F549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endParaRPr lang="hr-HR" sz="4000" b="1" kern="10" spc="-200" dirty="0">
              <a:ln>
                <a:noFill/>
              </a:ln>
              <a:solidFill>
                <a:srgbClr val="FFD966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6" name="WordArt 11">
            <a:extLst>
              <a:ext uri="{FF2B5EF4-FFF2-40B4-BE49-F238E27FC236}">
                <a16:creationId xmlns:a16="http://schemas.microsoft.com/office/drawing/2014/main" id="{2CDE1514-700D-6B12-2D0C-FE60451903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63138" y="2753423"/>
            <a:ext cx="1910240" cy="217026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2F549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hr-HR" sz="4000" b="1" kern="10" spc="-200" dirty="0">
                <a:ln>
                  <a:noFill/>
                </a:ln>
                <a:solidFill>
                  <a:srgbClr val="FFC000"/>
                </a:solidFill>
                <a:effectLst/>
                <a:latin typeface="Century Gothic" panose="020B0502020202020204" pitchFamily="34" charset="0"/>
              </a:rPr>
              <a:t>H</a:t>
            </a:r>
          </a:p>
        </p:txBody>
      </p:sp>
      <p:sp>
        <p:nvSpPr>
          <p:cNvPr id="17" name="WordArt 7">
            <a:extLst>
              <a:ext uri="{FF2B5EF4-FFF2-40B4-BE49-F238E27FC236}">
                <a16:creationId xmlns:a16="http://schemas.microsoft.com/office/drawing/2014/main" id="{659F5F76-BBA1-7B34-6B44-1B94C43909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517273" y="2767676"/>
            <a:ext cx="2262915" cy="217812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2F549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hr-HR" sz="4000" b="1" kern="10" spc="-20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10676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1C323-8F35-BD97-865A-41029CBA2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TIPOVI POŽARA – PO FAZAMA RAZVOJA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BA36AB7-9336-CAB6-2EA8-C3EDB1B291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5586877"/>
              </p:ext>
            </p:extLst>
          </p:nvPr>
        </p:nvGraphicFramePr>
        <p:xfrm>
          <a:off x="646110" y="2294021"/>
          <a:ext cx="11000458" cy="4111260"/>
        </p:xfrm>
        <a:graphic>
          <a:graphicData uri="http://schemas.openxmlformats.org/drawingml/2006/table">
            <a:tbl>
              <a:tblPr firstRow="1" bandRow="1"/>
              <a:tblGrid>
                <a:gridCol w="4102353">
                  <a:extLst>
                    <a:ext uri="{9D8B030D-6E8A-4147-A177-3AD203B41FA5}">
                      <a16:colId xmlns:a16="http://schemas.microsoft.com/office/drawing/2014/main" val="2542937591"/>
                    </a:ext>
                  </a:extLst>
                </a:gridCol>
                <a:gridCol w="6898105">
                  <a:extLst>
                    <a:ext uri="{9D8B030D-6E8A-4147-A177-3AD203B41FA5}">
                      <a16:colId xmlns:a16="http://schemas.microsoft.com/office/drawing/2014/main" val="517927323"/>
                    </a:ext>
                  </a:extLst>
                </a:gridCol>
              </a:tblGrid>
              <a:tr h="1027815"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/>
                        <a:t>POČETNA FAZA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temp. male vrijednosti, zona zadimljenja veča od zone gorenja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8319929"/>
                  </a:ext>
                </a:extLst>
              </a:tr>
              <a:tr h="1027815"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/>
                        <a:t>FAZA RAZVOJA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raste temperatura, pucaju staklene površine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3550012"/>
                  </a:ext>
                </a:extLst>
              </a:tr>
              <a:tr h="1027815"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/>
                        <a:t>RAZBUKTALA FAZA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maksimalna temperatura, zahvaća preostali gorivi materijal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3492817"/>
                  </a:ext>
                </a:extLst>
              </a:tr>
              <a:tr h="1027815"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/>
                        <a:t>FAZA GAŠENJA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temperatura pada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3717610"/>
                  </a:ext>
                </a:extLst>
              </a:tr>
            </a:tbl>
          </a:graphicData>
        </a:graphic>
      </p:graphicFrame>
      <p:sp>
        <p:nvSpPr>
          <p:cNvPr id="5" name="WordArt 8">
            <a:extLst>
              <a:ext uri="{FF2B5EF4-FFF2-40B4-BE49-F238E27FC236}">
                <a16:creationId xmlns:a16="http://schemas.microsoft.com/office/drawing/2014/main" id="{9F9D0A65-A635-8FEC-AA1E-E5B5F19078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050834" y="236307"/>
            <a:ext cx="1304818" cy="65240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hr-HR" sz="4000" b="1" kern="10" spc="-200" dirty="0">
                <a:ln>
                  <a:noFill/>
                </a:ln>
                <a:solidFill>
                  <a:srgbClr val="F2F2F2"/>
                </a:solidFill>
                <a:effectLst/>
                <a:latin typeface="Century Gothic" panose="020B0502020202020204" pitchFamily="34" charset="0"/>
              </a:rPr>
              <a:t>H-8</a:t>
            </a:r>
          </a:p>
        </p:txBody>
      </p:sp>
    </p:spTree>
    <p:extLst>
      <p:ext uri="{BB962C8B-B14F-4D97-AF65-F5344CB8AC3E}">
        <p14:creationId xmlns:p14="http://schemas.microsoft.com/office/powerpoint/2010/main" val="3082751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B7511-8526-BA53-2CB9-8750BEDEA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RAZVOJ I ŠIRENJE POŽARA OVISE 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464D8-A4BD-B2CD-ADF1-9715053838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vrsti gorive tvari </a:t>
            </a:r>
          </a:p>
          <a:p>
            <a:r>
              <a:rPr lang="hr-HR" sz="2800" dirty="0"/>
              <a:t>agregatnom stanju</a:t>
            </a:r>
          </a:p>
          <a:p>
            <a:r>
              <a:rPr lang="hr-HR" sz="2800" dirty="0"/>
              <a:t>granulaciji</a:t>
            </a:r>
          </a:p>
          <a:p>
            <a:r>
              <a:rPr lang="hr-HR" sz="2800" dirty="0"/>
              <a:t>kemijskom sastavu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2435F-776F-79DB-CF93-6B36C2B260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toplinskoj moći</a:t>
            </a:r>
          </a:p>
          <a:p>
            <a:r>
              <a:rPr lang="hr-HR" sz="2800" dirty="0"/>
              <a:t>fizikalnim svojstvima </a:t>
            </a:r>
          </a:p>
          <a:p>
            <a:r>
              <a:rPr lang="hr-HR" sz="2800" dirty="0"/>
              <a:t>temperaturi paljenja</a:t>
            </a:r>
          </a:p>
          <a:p>
            <a:r>
              <a:rPr lang="hr-HR" sz="2800" dirty="0"/>
              <a:t>strujanju zraka </a:t>
            </a:r>
          </a:p>
        </p:txBody>
      </p:sp>
      <p:sp>
        <p:nvSpPr>
          <p:cNvPr id="6" name="WordArt 8">
            <a:extLst>
              <a:ext uri="{FF2B5EF4-FFF2-40B4-BE49-F238E27FC236}">
                <a16:creationId xmlns:a16="http://schemas.microsoft.com/office/drawing/2014/main" id="{A320FB1B-1181-4073-947A-1F18D6461E6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01391" y="6082302"/>
            <a:ext cx="1304818" cy="65240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hr-HR" sz="4000" b="1" kern="10" spc="-200" dirty="0">
                <a:ln>
                  <a:noFill/>
                </a:ln>
                <a:solidFill>
                  <a:srgbClr val="F2F2F2"/>
                </a:solidFill>
                <a:effectLst/>
                <a:latin typeface="Century Gothic" panose="020B0502020202020204" pitchFamily="34" charset="0"/>
              </a:rPr>
              <a:t>H-8</a:t>
            </a:r>
          </a:p>
        </p:txBody>
      </p:sp>
    </p:spTree>
    <p:extLst>
      <p:ext uri="{BB962C8B-B14F-4D97-AF65-F5344CB8AC3E}">
        <p14:creationId xmlns:p14="http://schemas.microsoft.com/office/powerpoint/2010/main" val="2655781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792B5-C643-3644-6F21-E2F1ACCF0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UZROCI NASTANKA POŽARA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DDEDD4-7D69-2474-017B-E7F9B2A26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190" y="1853248"/>
            <a:ext cx="9215664" cy="4395151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Uzroci nastanka požara su različiti, ovisno od okoline u kojoj je nastao požar, tehnološkog procesa proizvodnje, vremenskih uvjeta i dr. </a:t>
            </a:r>
          </a:p>
          <a:p>
            <a:pPr marL="0" indent="0">
              <a:buNone/>
            </a:pPr>
            <a:r>
              <a:rPr lang="hr-HR" dirty="0"/>
              <a:t>Stoga razlikujemo kao uzroke nastajanja požara:</a:t>
            </a:r>
          </a:p>
          <a:p>
            <a:r>
              <a:rPr lang="hr-HR" dirty="0"/>
              <a:t>direktni dodir s otvorenim plamenom ili užarenim tvarima </a:t>
            </a:r>
          </a:p>
          <a:p>
            <a:r>
              <a:rPr lang="hr-HR" dirty="0"/>
              <a:t>eksplozija </a:t>
            </a:r>
          </a:p>
          <a:p>
            <a:r>
              <a:rPr lang="hr-HR" dirty="0"/>
              <a:t>kemijske reakcije </a:t>
            </a:r>
          </a:p>
          <a:p>
            <a:r>
              <a:rPr lang="hr-HR" dirty="0"/>
              <a:t>samozagrijavanje i samozapaljenje</a:t>
            </a:r>
          </a:p>
          <a:p>
            <a:r>
              <a:rPr lang="hr-HR" dirty="0"/>
              <a:t>elektricitet</a:t>
            </a:r>
          </a:p>
          <a:p>
            <a:r>
              <a:rPr lang="hr-HR" dirty="0"/>
              <a:t>mehanički uzroci </a:t>
            </a:r>
          </a:p>
        </p:txBody>
      </p:sp>
      <p:sp>
        <p:nvSpPr>
          <p:cNvPr id="4" name="WordArt 8">
            <a:extLst>
              <a:ext uri="{FF2B5EF4-FFF2-40B4-BE49-F238E27FC236}">
                <a16:creationId xmlns:a16="http://schemas.microsoft.com/office/drawing/2014/main" id="{34B82C27-3B23-73D8-5F13-3710FDCE0C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01391" y="6082302"/>
            <a:ext cx="1304818" cy="65240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hr-HR" sz="4000" b="1" kern="10" spc="-200" dirty="0">
                <a:ln>
                  <a:noFill/>
                </a:ln>
                <a:solidFill>
                  <a:srgbClr val="F2F2F2"/>
                </a:solidFill>
                <a:effectLst/>
                <a:latin typeface="Century Gothic" panose="020B0502020202020204" pitchFamily="34" charset="0"/>
              </a:rPr>
              <a:t>H-8</a:t>
            </a:r>
          </a:p>
        </p:txBody>
      </p:sp>
    </p:spTree>
    <p:extLst>
      <p:ext uri="{BB962C8B-B14F-4D97-AF65-F5344CB8AC3E}">
        <p14:creationId xmlns:p14="http://schemas.microsoft.com/office/powerpoint/2010/main" val="105263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819C5C-D3EF-3EA8-9274-68D6B094A9E3}"/>
              </a:ext>
            </a:extLst>
          </p:cNvPr>
          <p:cNvSpPr txBox="1"/>
          <p:nvPr/>
        </p:nvSpPr>
        <p:spPr>
          <a:xfrm>
            <a:off x="4487778" y="2598003"/>
            <a:ext cx="321644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hr-HR" sz="2400" b="1" dirty="0">
                <a:solidFill>
                  <a:schemeClr val="bg2"/>
                </a:solidFill>
              </a:rPr>
              <a:t>SREDSTVA ZA </a:t>
            </a:r>
          </a:p>
          <a:p>
            <a:pPr algn="ctr"/>
            <a:r>
              <a:rPr lang="hr-HR" sz="2400" b="1" dirty="0">
                <a:solidFill>
                  <a:schemeClr val="bg2"/>
                </a:solidFill>
              </a:rPr>
              <a:t>GAŠENJE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680317-6A35-E11C-F56C-6171A34CD73C}"/>
              </a:ext>
            </a:extLst>
          </p:cNvPr>
          <p:cNvCxnSpPr/>
          <p:nvPr/>
        </p:nvCxnSpPr>
        <p:spPr>
          <a:xfrm>
            <a:off x="3741527" y="2264559"/>
            <a:ext cx="1006868" cy="482885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2141164-4937-FD8B-5558-0E03C4186D5A}"/>
              </a:ext>
            </a:extLst>
          </p:cNvPr>
          <p:cNvSpPr txBox="1"/>
          <p:nvPr/>
        </p:nvSpPr>
        <p:spPr>
          <a:xfrm>
            <a:off x="1648033" y="1892422"/>
            <a:ext cx="229402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hr-HR" sz="2400" b="1" dirty="0">
                <a:solidFill>
                  <a:schemeClr val="bg2"/>
                </a:solidFill>
              </a:rPr>
              <a:t>PJENA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725375-6AEF-7E57-4140-DCAED5335329}"/>
              </a:ext>
            </a:extLst>
          </p:cNvPr>
          <p:cNvCxnSpPr>
            <a:cxnSpLocks/>
            <a:stCxn id="10" idx="2"/>
            <a:endCxn id="2" idx="0"/>
          </p:cNvCxnSpPr>
          <p:nvPr/>
        </p:nvCxnSpPr>
        <p:spPr>
          <a:xfrm>
            <a:off x="6079955" y="1185484"/>
            <a:ext cx="16045" cy="1412519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F67DB2F-58A0-2496-0E04-0B597E814ABE}"/>
              </a:ext>
            </a:extLst>
          </p:cNvPr>
          <p:cNvSpPr txBox="1"/>
          <p:nvPr/>
        </p:nvSpPr>
        <p:spPr>
          <a:xfrm>
            <a:off x="5133470" y="723819"/>
            <a:ext cx="189296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hr-HR" sz="2400" b="1" dirty="0">
                <a:solidFill>
                  <a:schemeClr val="bg2"/>
                </a:solidFill>
              </a:rPr>
              <a:t>VODA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D4A526-2D8E-236F-25C5-46D18B1CE7C6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6079955" y="3429000"/>
            <a:ext cx="16045" cy="1511968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F1496DA-75AC-383D-C947-81B0320C0E3E}"/>
              </a:ext>
            </a:extLst>
          </p:cNvPr>
          <p:cNvCxnSpPr>
            <a:cxnSpLocks/>
          </p:cNvCxnSpPr>
          <p:nvPr/>
        </p:nvCxnSpPr>
        <p:spPr>
          <a:xfrm flipH="1">
            <a:off x="3910542" y="3343058"/>
            <a:ext cx="668838" cy="632143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F179C7B-5D8A-2330-6CFA-F85DF853D9A7}"/>
              </a:ext>
            </a:extLst>
          </p:cNvPr>
          <p:cNvCxnSpPr>
            <a:cxnSpLocks/>
          </p:cNvCxnSpPr>
          <p:nvPr/>
        </p:nvCxnSpPr>
        <p:spPr>
          <a:xfrm>
            <a:off x="7704221" y="3430145"/>
            <a:ext cx="653436" cy="664598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6FC3F03-0F8A-8ADC-9894-F829D4FA9F12}"/>
              </a:ext>
            </a:extLst>
          </p:cNvPr>
          <p:cNvCxnSpPr>
            <a:cxnSpLocks/>
          </p:cNvCxnSpPr>
          <p:nvPr/>
        </p:nvCxnSpPr>
        <p:spPr>
          <a:xfrm flipH="1">
            <a:off x="7612619" y="2092478"/>
            <a:ext cx="668838" cy="632143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39D1239-7A63-6D75-8292-510D52B6E99E}"/>
              </a:ext>
            </a:extLst>
          </p:cNvPr>
          <p:cNvSpPr txBox="1"/>
          <p:nvPr/>
        </p:nvSpPr>
        <p:spPr>
          <a:xfrm>
            <a:off x="1648033" y="3878402"/>
            <a:ext cx="229402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hr-HR" sz="2400" b="1" dirty="0">
                <a:solidFill>
                  <a:schemeClr val="bg2"/>
                </a:solidFill>
              </a:rPr>
              <a:t>PRAH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79EA1B-D5A0-70C9-A1B2-A91CFCB0EB9D}"/>
              </a:ext>
            </a:extLst>
          </p:cNvPr>
          <p:cNvSpPr txBox="1"/>
          <p:nvPr/>
        </p:nvSpPr>
        <p:spPr>
          <a:xfrm>
            <a:off x="4932945" y="4767026"/>
            <a:ext cx="229402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hr-HR" sz="2400" b="1" dirty="0">
                <a:solidFill>
                  <a:schemeClr val="bg2"/>
                </a:solidFill>
              </a:rPr>
              <a:t>PRIRUČNA SREDSTVA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4F9103-C4AB-2471-6308-9A3D6EE39970}"/>
              </a:ext>
            </a:extLst>
          </p:cNvPr>
          <p:cNvSpPr txBox="1"/>
          <p:nvPr/>
        </p:nvSpPr>
        <p:spPr>
          <a:xfrm>
            <a:off x="8233901" y="3982205"/>
            <a:ext cx="229402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hr-HR" sz="2400" b="1" dirty="0">
                <a:solidFill>
                  <a:schemeClr val="bg2"/>
                </a:solidFill>
              </a:rPr>
              <a:t>HALONI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0CA2FA-10AC-1CAD-2680-74B8A2729F95}"/>
              </a:ext>
            </a:extLst>
          </p:cNvPr>
          <p:cNvSpPr txBox="1"/>
          <p:nvPr/>
        </p:nvSpPr>
        <p:spPr>
          <a:xfrm>
            <a:off x="8281457" y="1261481"/>
            <a:ext cx="229402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hr-HR" sz="2400" b="1" dirty="0">
                <a:solidFill>
                  <a:schemeClr val="bg2"/>
                </a:solidFill>
              </a:rPr>
              <a:t>UGLJIČNI DIOKSID</a:t>
            </a:r>
          </a:p>
        </p:txBody>
      </p:sp>
      <p:sp>
        <p:nvSpPr>
          <p:cNvPr id="4" name="WordArt 8">
            <a:extLst>
              <a:ext uri="{FF2B5EF4-FFF2-40B4-BE49-F238E27FC236}">
                <a16:creationId xmlns:a16="http://schemas.microsoft.com/office/drawing/2014/main" id="{B320ECDC-2359-D28F-0903-41E0998B30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01391" y="6082302"/>
            <a:ext cx="1304818" cy="65240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hr-HR" sz="4000" b="1" kern="10" spc="-200" dirty="0">
                <a:ln>
                  <a:noFill/>
                </a:ln>
                <a:solidFill>
                  <a:srgbClr val="F2F2F2"/>
                </a:solidFill>
                <a:effectLst/>
                <a:latin typeface="Century Gothic" panose="020B0502020202020204" pitchFamily="34" charset="0"/>
              </a:rPr>
              <a:t>H-8</a:t>
            </a:r>
          </a:p>
        </p:txBody>
      </p:sp>
    </p:spTree>
    <p:extLst>
      <p:ext uri="{BB962C8B-B14F-4D97-AF65-F5344CB8AC3E}">
        <p14:creationId xmlns:p14="http://schemas.microsoft.com/office/powerpoint/2010/main" val="2523677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E7E9A-0BA7-0BAA-612E-A64613B8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19408"/>
          </a:xfrm>
        </p:spPr>
        <p:txBody>
          <a:bodyPr/>
          <a:lstStyle/>
          <a:p>
            <a:r>
              <a:rPr lang="hr-HR" b="1" dirty="0"/>
              <a:t>SREDSTVA ZA GAŠENJE POŽARA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0E302-A0EB-8D8F-2D23-22F114867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572125"/>
            <a:ext cx="10899778" cy="4716379"/>
          </a:xfrm>
        </p:spPr>
        <p:txBody>
          <a:bodyPr/>
          <a:lstStyle/>
          <a:p>
            <a:pPr marL="0" indent="0">
              <a:buNone/>
            </a:pPr>
            <a:r>
              <a:rPr lang="hr-HR" b="1" dirty="0"/>
              <a:t>VODA</a:t>
            </a:r>
          </a:p>
          <a:p>
            <a:r>
              <a:rPr lang="hr-HR" dirty="0"/>
              <a:t>provodi električnu struju pa se ne koristi za gašenje požara električnih instalacija pod naponom </a:t>
            </a:r>
          </a:p>
          <a:p>
            <a:r>
              <a:rPr lang="hr-HR" dirty="0"/>
              <a:t>postoji opasnost od proširenja požara u slučaju gašenja zapaljivih tekućina</a:t>
            </a:r>
          </a:p>
          <a:p>
            <a:pPr marL="0" indent="0">
              <a:buNone/>
            </a:pPr>
            <a:r>
              <a:rPr lang="hr-HR" b="1" dirty="0"/>
              <a:t>UGLJIČNI DIOKSID </a:t>
            </a:r>
          </a:p>
          <a:p>
            <a:r>
              <a:rPr lang="hr-HR" dirty="0"/>
              <a:t>teži je od zraka i sprječava gorenje te se goriva tvar gasi zbog nedostatka kisika</a:t>
            </a:r>
          </a:p>
          <a:p>
            <a:r>
              <a:rPr lang="hr-HR" dirty="0"/>
              <a:t>ne smije se koristiti kod gašenja lakih metala jer bi se gorenje pojačalo</a:t>
            </a:r>
          </a:p>
          <a:p>
            <a:r>
              <a:rPr lang="hr-HR" dirty="0"/>
              <a:t>nije poželjno gasiti niti veće požare u zatvorenim prostorima jer smanjuje koncentraciju kisika pa se osoba koja gasi može ugušiti </a:t>
            </a:r>
          </a:p>
        </p:txBody>
      </p:sp>
      <p:sp>
        <p:nvSpPr>
          <p:cNvPr id="5" name="WordArt 8">
            <a:extLst>
              <a:ext uri="{FF2B5EF4-FFF2-40B4-BE49-F238E27FC236}">
                <a16:creationId xmlns:a16="http://schemas.microsoft.com/office/drawing/2014/main" id="{0F55BE8C-2346-90EF-2763-D6BE12C79C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01391" y="6082302"/>
            <a:ext cx="1304818" cy="65240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hr-HR" sz="4000" b="1" kern="10" spc="-200" dirty="0">
                <a:ln>
                  <a:noFill/>
                </a:ln>
                <a:solidFill>
                  <a:srgbClr val="F2F2F2"/>
                </a:solidFill>
                <a:effectLst/>
                <a:latin typeface="Century Gothic" panose="020B0502020202020204" pitchFamily="34" charset="0"/>
              </a:rPr>
              <a:t>H-8</a:t>
            </a:r>
          </a:p>
        </p:txBody>
      </p:sp>
    </p:spTree>
    <p:extLst>
      <p:ext uri="{BB962C8B-B14F-4D97-AF65-F5344CB8AC3E}">
        <p14:creationId xmlns:p14="http://schemas.microsoft.com/office/powerpoint/2010/main" val="1496385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CE64F-6D54-9ABD-9430-1D5A6C3CA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SREDSTVA ZA GAŠENJE POŽARA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BC8BB-CAB8-78F1-0325-63D006B94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2" y="1604212"/>
            <a:ext cx="10696636" cy="4644188"/>
          </a:xfrm>
        </p:spPr>
        <p:txBody>
          <a:bodyPr/>
          <a:lstStyle/>
          <a:p>
            <a:pPr marL="0" indent="0">
              <a:buNone/>
            </a:pPr>
            <a:r>
              <a:rPr lang="hr-HR" b="1" dirty="0"/>
              <a:t>PJENA </a:t>
            </a:r>
          </a:p>
          <a:p>
            <a:r>
              <a:rPr lang="hr-HR" dirty="0"/>
              <a:t>vatrogasno djelovanje pjene sastoji se u tome što ona istodobno djeluje zagašujuće i hladi goruće površine</a:t>
            </a:r>
          </a:p>
          <a:p>
            <a:r>
              <a:rPr lang="hr-HR" dirty="0"/>
              <a:t>ima osobito značenje za gašenje lako zapaljivih tekućina jer je lakša od zapaljive tekućine pa pliva na njenoj površini i gorivu tvar izolira od kisika</a:t>
            </a:r>
          </a:p>
          <a:p>
            <a:r>
              <a:rPr lang="hr-HR" dirty="0"/>
              <a:t>sadrži vodu pa se ne smije koristiti za gašenje električnih instalacija</a:t>
            </a:r>
          </a:p>
          <a:p>
            <a:pPr marL="0" indent="0">
              <a:buNone/>
            </a:pPr>
            <a:r>
              <a:rPr lang="hr-HR" b="1" dirty="0"/>
              <a:t>PRAH</a:t>
            </a:r>
            <a:r>
              <a:rPr lang="hr-HR" dirty="0"/>
              <a:t> </a:t>
            </a:r>
          </a:p>
          <a:p>
            <a:r>
              <a:rPr lang="hr-HR" dirty="0"/>
              <a:t>koristi se za gašenje požara tekućina, plinova, električnih instalacija i za manje požare krutih tvari </a:t>
            </a:r>
          </a:p>
        </p:txBody>
      </p:sp>
      <p:sp>
        <p:nvSpPr>
          <p:cNvPr id="5" name="WordArt 8">
            <a:extLst>
              <a:ext uri="{FF2B5EF4-FFF2-40B4-BE49-F238E27FC236}">
                <a16:creationId xmlns:a16="http://schemas.microsoft.com/office/drawing/2014/main" id="{E1AC70E3-AF7B-B80B-C380-1276E282D8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01391" y="6082302"/>
            <a:ext cx="1304818" cy="65240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hr-HR" sz="4000" b="1" kern="10" spc="-200" dirty="0">
                <a:ln>
                  <a:noFill/>
                </a:ln>
                <a:solidFill>
                  <a:srgbClr val="F2F2F2"/>
                </a:solidFill>
                <a:effectLst/>
                <a:latin typeface="Century Gothic" panose="020B0502020202020204" pitchFamily="34" charset="0"/>
              </a:rPr>
              <a:t>H-8</a:t>
            </a:r>
          </a:p>
        </p:txBody>
      </p:sp>
    </p:spTree>
    <p:extLst>
      <p:ext uri="{BB962C8B-B14F-4D97-AF65-F5344CB8AC3E}">
        <p14:creationId xmlns:p14="http://schemas.microsoft.com/office/powerpoint/2010/main" val="3162450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6D89B-F845-2C6D-5B74-1C4246663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OSNOVE GAŠENJA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DB27E-5E56-01B0-3157-F63A35C20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612" y="1853248"/>
            <a:ext cx="9055242" cy="4395151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GAŠENJE VRŠIMO NA </a:t>
            </a:r>
            <a:r>
              <a:rPr lang="hr-HR" b="1" dirty="0"/>
              <a:t>ČETIRI</a:t>
            </a:r>
            <a:r>
              <a:rPr lang="hr-HR" dirty="0"/>
              <a:t> NAČINA:</a:t>
            </a:r>
          </a:p>
          <a:p>
            <a:r>
              <a:rPr lang="hr-HR" dirty="0"/>
              <a:t>sprečavanjem pristupa zraka (ugušivanjem)</a:t>
            </a:r>
          </a:p>
          <a:p>
            <a:r>
              <a:rPr lang="hr-HR" dirty="0"/>
              <a:t>ohlađivanjem gorive tvari ispod temperature paljenja</a:t>
            </a:r>
          </a:p>
          <a:p>
            <a:r>
              <a:rPr lang="hr-HR" dirty="0"/>
              <a:t>antikatalitički</a:t>
            </a:r>
          </a:p>
          <a:p>
            <a:r>
              <a:rPr lang="hr-HR" dirty="0"/>
              <a:t>odstranjivanjem gorive tvari iz zone gorenja</a:t>
            </a:r>
          </a:p>
        </p:txBody>
      </p:sp>
      <p:sp>
        <p:nvSpPr>
          <p:cNvPr id="5" name="WordArt 8">
            <a:extLst>
              <a:ext uri="{FF2B5EF4-FFF2-40B4-BE49-F238E27FC236}">
                <a16:creationId xmlns:a16="http://schemas.microsoft.com/office/drawing/2014/main" id="{C93798DC-F6A6-07C6-A2C9-11CC6E87FAB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01391" y="6082302"/>
            <a:ext cx="1304818" cy="65240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hr-HR" sz="4000" b="1" kern="10" spc="-200" dirty="0">
                <a:ln>
                  <a:noFill/>
                </a:ln>
                <a:solidFill>
                  <a:srgbClr val="F2F2F2"/>
                </a:solidFill>
                <a:effectLst/>
                <a:latin typeface="Century Gothic" panose="020B0502020202020204" pitchFamily="34" charset="0"/>
              </a:rPr>
              <a:t>H-8</a:t>
            </a:r>
          </a:p>
        </p:txBody>
      </p:sp>
    </p:spTree>
    <p:extLst>
      <p:ext uri="{BB962C8B-B14F-4D97-AF65-F5344CB8AC3E}">
        <p14:creationId xmlns:p14="http://schemas.microsoft.com/office/powerpoint/2010/main" val="1432864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DA0FD-1D29-0816-C0E1-8B8319924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79" y="276255"/>
            <a:ext cx="9404723" cy="1400530"/>
          </a:xfrm>
        </p:spPr>
        <p:txBody>
          <a:bodyPr/>
          <a:lstStyle/>
          <a:p>
            <a:r>
              <a:rPr lang="hr-HR" b="1" dirty="0"/>
              <a:t>APARATI ZA GAŠENJE PRAHOM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66DA2-B86D-AE5A-35B8-3C9A159AEC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7935" y="2317641"/>
            <a:ext cx="3452646" cy="4528790"/>
          </a:xfrm>
        </p:spPr>
        <p:txBody>
          <a:bodyPr/>
          <a:lstStyle/>
          <a:p>
            <a:pPr marL="0" indent="0">
              <a:buNone/>
            </a:pPr>
            <a:r>
              <a:rPr lang="hr-HR" b="1" dirty="0"/>
              <a:t>Vatrogasni aparate s CO2 bočicom </a:t>
            </a:r>
            <a:r>
              <a:rPr lang="hr-HR" dirty="0"/>
              <a:t>preporučeno koristiti u industrijskim pogonima i skladištima, stambenim objektima, hotelima, garažama te u prijevoznim sredstvima. Uspješno se mogu koristiti za gašenje svih klasa požara osim zapaljivih metala i njihovih slitina. </a:t>
            </a:r>
            <a:endParaRPr lang="hr-HR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F4A3C-9F6D-4A10-B785-BBBC15574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71606" y="2317641"/>
            <a:ext cx="3005994" cy="4200245"/>
          </a:xfrm>
        </p:spPr>
        <p:txBody>
          <a:bodyPr/>
          <a:lstStyle/>
          <a:p>
            <a:pPr marL="0" indent="0">
              <a:buNone/>
            </a:pPr>
            <a:r>
              <a:rPr lang="hr-HR" b="1" dirty="0"/>
              <a:t>Vatrogasne aparate pod stalnim tlakom </a:t>
            </a:r>
            <a:r>
              <a:rPr lang="hr-HR" dirty="0"/>
              <a:t>zbog svojih malih dimenzija i mase, preporučeno koristiti za gašenje početnih požara u vozilima i domaćinstvima. Uspješno se mogu koristiti za gašenje svih klasa požara osim zapaljivih metala i njihovih slitina. </a:t>
            </a:r>
            <a:endParaRPr lang="hr-HR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DB7772-58B6-0EB5-7184-34BE334F00D3}"/>
              </a:ext>
            </a:extLst>
          </p:cNvPr>
          <p:cNvSpPr txBox="1"/>
          <p:nvPr/>
        </p:nvSpPr>
        <p:spPr>
          <a:xfrm>
            <a:off x="721895" y="940868"/>
            <a:ext cx="9721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Vatrogasni aparati moraju se postaviti na uočljivim i lako dostupnim mjestima, u blizini mogućeg izbijanja požara (za prijenosne aparate ručka za nošenje ne smije biti na visini većoj od 1,5 metara).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8D8CC5-12A3-B888-BEEA-C8C681988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0160" y="940868"/>
            <a:ext cx="4215393" cy="45720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84D571-B34F-B96A-E324-13E6711C6FA8}"/>
              </a:ext>
            </a:extLst>
          </p:cNvPr>
          <p:cNvSpPr txBox="1"/>
          <p:nvPr/>
        </p:nvSpPr>
        <p:spPr>
          <a:xfrm>
            <a:off x="577515" y="5512877"/>
            <a:ext cx="154004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S6, S9, S12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FB84FB-62AF-BF7C-EDF2-9CD6A78E2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288" y="1253016"/>
            <a:ext cx="4012515" cy="43519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68641A-4F4B-F038-DA25-F6A8C0639319}"/>
              </a:ext>
            </a:extLst>
          </p:cNvPr>
          <p:cNvSpPr txBox="1"/>
          <p:nvPr/>
        </p:nvSpPr>
        <p:spPr>
          <a:xfrm>
            <a:off x="6271888" y="5512877"/>
            <a:ext cx="155665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P6, P9, P12</a:t>
            </a:r>
          </a:p>
        </p:txBody>
      </p:sp>
      <p:sp>
        <p:nvSpPr>
          <p:cNvPr id="10" name="WordArt 8">
            <a:extLst>
              <a:ext uri="{FF2B5EF4-FFF2-40B4-BE49-F238E27FC236}">
                <a16:creationId xmlns:a16="http://schemas.microsoft.com/office/drawing/2014/main" id="{7B9B5E8E-F716-0F79-8ADE-D7B91E018C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01391" y="6082302"/>
            <a:ext cx="1304818" cy="65240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hr-HR" sz="4000" b="1" kern="10" spc="-200" dirty="0">
                <a:ln>
                  <a:noFill/>
                </a:ln>
                <a:solidFill>
                  <a:srgbClr val="F2F2F2"/>
                </a:solidFill>
                <a:effectLst/>
                <a:latin typeface="Century Gothic" panose="020B0502020202020204" pitchFamily="34" charset="0"/>
              </a:rPr>
              <a:t>H-8</a:t>
            </a:r>
          </a:p>
        </p:txBody>
      </p:sp>
    </p:spTree>
    <p:extLst>
      <p:ext uri="{BB962C8B-B14F-4D97-AF65-F5344CB8AC3E}">
        <p14:creationId xmlns:p14="http://schemas.microsoft.com/office/powerpoint/2010/main" val="2651224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43152-28DD-C871-7D29-445E5EE80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APARATI ZA GAŠENJE UGLJIČNIM DIOKSIDOM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2BB5E-1F86-50BB-C5D6-8F2B2BB47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193715"/>
            <a:ext cx="6035425" cy="4195481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Ugljični dioksid posebno je preporučljiv za gašenje požara osjetljivih materijala i uređaja, jer ne oštećuje i ne onečišćuje. Učinkovito gašenje požara razreda B, a posebno požara na električnoj opremi i instalacijama.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5CE44E-BB25-7317-8728-4448A6D07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186" y="-144379"/>
            <a:ext cx="6323076" cy="6858000"/>
          </a:xfrm>
          <a:prstGeom prst="rect">
            <a:avLst/>
          </a:prstGeom>
        </p:spPr>
      </p:pic>
      <p:sp>
        <p:nvSpPr>
          <p:cNvPr id="6" name="WordArt 8">
            <a:extLst>
              <a:ext uri="{FF2B5EF4-FFF2-40B4-BE49-F238E27FC236}">
                <a16:creationId xmlns:a16="http://schemas.microsoft.com/office/drawing/2014/main" id="{A380A88D-7325-AB7E-5CD7-358EDDDC94E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01391" y="6082302"/>
            <a:ext cx="1304818" cy="65240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hr-HR" sz="4000" b="1" kern="10" spc="-200" dirty="0">
                <a:ln>
                  <a:noFill/>
                </a:ln>
                <a:solidFill>
                  <a:srgbClr val="F2F2F2"/>
                </a:solidFill>
                <a:effectLst/>
                <a:latin typeface="Century Gothic" panose="020B0502020202020204" pitchFamily="34" charset="0"/>
              </a:rPr>
              <a:t>H-8</a:t>
            </a:r>
          </a:p>
        </p:txBody>
      </p:sp>
    </p:spTree>
    <p:extLst>
      <p:ext uri="{BB962C8B-B14F-4D97-AF65-F5344CB8AC3E}">
        <p14:creationId xmlns:p14="http://schemas.microsoft.com/office/powerpoint/2010/main" val="1998933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13626-DD3B-48CF-B0D1-F7E4069FA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APARATI ZA GAŠENJE VODOM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1B9F91-BC0C-D8C0-7263-74C440BC5E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35083" y="1994283"/>
            <a:ext cx="2826777" cy="4195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Naprtnjača za gašenje početnih požara namijenjena je prvenstveno za lokaliziranje te gašenje malih šumskih požara punim ili raspršenim mlazom vode, a također i za gašenje početnih požara krutih tvari (razred A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A394EE-BDF4-E505-3EC9-53F5BDAFD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53301" y="2657755"/>
            <a:ext cx="2318434" cy="4200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Brentača je namijenjena za lokaliziranje i gašenje malih šumskih požara i vatrogasna natjecanja.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C39BCA-B980-D4C1-067E-F7A1A5536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4283"/>
            <a:ext cx="4150478" cy="32705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523A3C-D0C7-7007-02F5-A7C9B8B2F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472" y="992918"/>
            <a:ext cx="4927393" cy="5396926"/>
          </a:xfrm>
          <a:prstGeom prst="rect">
            <a:avLst/>
          </a:prstGeom>
        </p:spPr>
      </p:pic>
      <p:sp>
        <p:nvSpPr>
          <p:cNvPr id="8" name="WordArt 8">
            <a:extLst>
              <a:ext uri="{FF2B5EF4-FFF2-40B4-BE49-F238E27FC236}">
                <a16:creationId xmlns:a16="http://schemas.microsoft.com/office/drawing/2014/main" id="{815CCC3F-219D-E7F5-4A02-BFDCFE75F3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01391" y="6082302"/>
            <a:ext cx="1304818" cy="65240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hr-HR" sz="4000" b="1" kern="10" spc="-200" dirty="0">
                <a:ln>
                  <a:noFill/>
                </a:ln>
                <a:solidFill>
                  <a:srgbClr val="F2F2F2"/>
                </a:solidFill>
                <a:effectLst/>
                <a:latin typeface="Century Gothic" panose="020B0502020202020204" pitchFamily="34" charset="0"/>
              </a:rPr>
              <a:t>H-8</a:t>
            </a:r>
          </a:p>
        </p:txBody>
      </p:sp>
    </p:spTree>
    <p:extLst>
      <p:ext uri="{BB962C8B-B14F-4D97-AF65-F5344CB8AC3E}">
        <p14:creationId xmlns:p14="http://schemas.microsoft.com/office/powerpoint/2010/main" val="210365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AE408-06EC-A3E2-5B1D-3EA32F125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111" y="342458"/>
            <a:ext cx="10018713" cy="1752599"/>
          </a:xfrm>
        </p:spPr>
        <p:txBody>
          <a:bodyPr>
            <a:normAutofit/>
          </a:bodyPr>
          <a:lstStyle/>
          <a:p>
            <a:r>
              <a:rPr lang="hr-HR" sz="4800" b="1" dirty="0"/>
              <a:t>TROKUT GORENJA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1FAE5A6-F6CE-9BD7-D07A-D3CE0E4D6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111" y="1349846"/>
            <a:ext cx="6745290" cy="1325526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UVJETI POTREBNI ZA NASTANAK GORENJA: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16DB2-9600-D536-7838-12315BCF5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592" y="3682760"/>
            <a:ext cx="3571875" cy="2381250"/>
          </a:xfrm>
          <a:prstGeom prst="triangle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F7D9CC7-ACAE-477F-1E54-0D644DFEE764}"/>
              </a:ext>
            </a:extLst>
          </p:cNvPr>
          <p:cNvSpPr txBox="1"/>
          <p:nvPr/>
        </p:nvSpPr>
        <p:spPr>
          <a:xfrm>
            <a:off x="4888482" y="2855900"/>
            <a:ext cx="3296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GORIVA TVAR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4F06A4-587F-5D1B-9335-81B98A45C2CF}"/>
              </a:ext>
            </a:extLst>
          </p:cNvPr>
          <p:cNvSpPr txBox="1"/>
          <p:nvPr/>
        </p:nvSpPr>
        <p:spPr>
          <a:xfrm>
            <a:off x="8472737" y="5682943"/>
            <a:ext cx="3171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TOPLINA</a:t>
            </a:r>
            <a:endParaRPr lang="hr-H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E00D53-D831-4AE1-0E20-821A46D3B0D7}"/>
              </a:ext>
            </a:extLst>
          </p:cNvPr>
          <p:cNvSpPr txBox="1"/>
          <p:nvPr/>
        </p:nvSpPr>
        <p:spPr>
          <a:xfrm>
            <a:off x="1751503" y="5682942"/>
            <a:ext cx="2923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ZRAK (KISIK)</a:t>
            </a:r>
          </a:p>
        </p:txBody>
      </p:sp>
      <p:sp>
        <p:nvSpPr>
          <p:cNvPr id="3" name="WordArt 8">
            <a:extLst>
              <a:ext uri="{FF2B5EF4-FFF2-40B4-BE49-F238E27FC236}">
                <a16:creationId xmlns:a16="http://schemas.microsoft.com/office/drawing/2014/main" id="{D637AC7F-274D-EEED-8190-D65F2D8AB0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01391" y="6082302"/>
            <a:ext cx="1304818" cy="65240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hr-HR" sz="4000" b="1" kern="10" spc="-200" dirty="0">
                <a:ln>
                  <a:noFill/>
                </a:ln>
                <a:solidFill>
                  <a:srgbClr val="F2F2F2"/>
                </a:solidFill>
                <a:effectLst/>
                <a:latin typeface="Century Gothic" panose="020B0502020202020204" pitchFamily="34" charset="0"/>
              </a:rPr>
              <a:t>H-8</a:t>
            </a:r>
          </a:p>
        </p:txBody>
      </p:sp>
    </p:spTree>
    <p:extLst>
      <p:ext uri="{BB962C8B-B14F-4D97-AF65-F5344CB8AC3E}">
        <p14:creationId xmlns:p14="http://schemas.microsoft.com/office/powerpoint/2010/main" val="805455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0D6DE-4362-B0CB-68BB-E2051E112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APARATI ZA GAŠENJE PJENOM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8DF0C-B973-00FA-F026-871630578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53248"/>
            <a:ext cx="7488216" cy="4395151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Zbog svoje efikasnosti ove se vatrogasne aparate koriste u kemijskoj industriji, lukama, brodovima, industrijskim pogonima, skladištima zapaljivih materijala te naftnim platformama.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4CA73A-91DB-936B-8C25-08F772F4A5BA}"/>
              </a:ext>
            </a:extLst>
          </p:cNvPr>
          <p:cNvSpPr txBox="1"/>
          <p:nvPr/>
        </p:nvSpPr>
        <p:spPr>
          <a:xfrm>
            <a:off x="352926" y="5847347"/>
            <a:ext cx="6224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Na vatrogasnim je aparatima potrebno najmanje svakih dvanaest mjeseci napraviti periodički pregled.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6680B9-6F26-EAD8-EDBA-9632BB863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557" y="-112295"/>
            <a:ext cx="6323076" cy="6858000"/>
          </a:xfrm>
          <a:prstGeom prst="rect">
            <a:avLst/>
          </a:prstGeom>
        </p:spPr>
      </p:pic>
      <p:sp>
        <p:nvSpPr>
          <p:cNvPr id="7" name="WordArt 8">
            <a:extLst>
              <a:ext uri="{FF2B5EF4-FFF2-40B4-BE49-F238E27FC236}">
                <a16:creationId xmlns:a16="http://schemas.microsoft.com/office/drawing/2014/main" id="{5CE44B5B-294A-7F54-2DC3-9D2E154570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01391" y="6082302"/>
            <a:ext cx="1304818" cy="65240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hr-HR" sz="4000" b="1" kern="10" spc="-200" dirty="0">
                <a:ln>
                  <a:noFill/>
                </a:ln>
                <a:solidFill>
                  <a:srgbClr val="F2F2F2"/>
                </a:solidFill>
                <a:effectLst/>
                <a:latin typeface="Century Gothic" panose="020B0502020202020204" pitchFamily="34" charset="0"/>
              </a:rPr>
              <a:t>H-8</a:t>
            </a:r>
          </a:p>
        </p:txBody>
      </p:sp>
    </p:spTree>
    <p:extLst>
      <p:ext uri="{BB962C8B-B14F-4D97-AF65-F5344CB8AC3E}">
        <p14:creationId xmlns:p14="http://schemas.microsoft.com/office/powerpoint/2010/main" val="1820819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BE004-93CD-3E8D-4900-FA4D83457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HIDRANTI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178BA-7393-F068-3269-2FDD16CB1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475403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Hidranti su mjesta na kojima se iz vodovodne mreže obavlja opskrba vodom za gašenje. </a:t>
            </a:r>
          </a:p>
          <a:p>
            <a:pPr marL="0" indent="0">
              <a:buNone/>
            </a:pPr>
            <a:r>
              <a:rPr lang="hr-HR" dirty="0"/>
              <a:t>Prema izvedbi razlikujemo: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99A3DC-F70B-55BE-297B-5D072EA7F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284" y="2518609"/>
            <a:ext cx="4844716" cy="36335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899A52-1AB6-4F6D-47D7-A8388F4C25C0}"/>
              </a:ext>
            </a:extLst>
          </p:cNvPr>
          <p:cNvSpPr txBox="1"/>
          <p:nvPr/>
        </p:nvSpPr>
        <p:spPr>
          <a:xfrm>
            <a:off x="2518610" y="5951637"/>
            <a:ext cx="4844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unutarnje (zidne)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C11329-B6B7-716D-FA75-CC0BFEF83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8580" y="1960386"/>
            <a:ext cx="4286250" cy="4286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56CE4A-1BCB-8D49-5152-9B0A9FA0A8A3}"/>
              </a:ext>
            </a:extLst>
          </p:cNvPr>
          <p:cNvSpPr txBox="1"/>
          <p:nvPr/>
        </p:nvSpPr>
        <p:spPr>
          <a:xfrm>
            <a:off x="7459579" y="5838509"/>
            <a:ext cx="3481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vanjske (podzemne i nadzemne hidrante)</a:t>
            </a:r>
          </a:p>
        </p:txBody>
      </p:sp>
      <p:sp>
        <p:nvSpPr>
          <p:cNvPr id="9" name="WordArt 8">
            <a:extLst>
              <a:ext uri="{FF2B5EF4-FFF2-40B4-BE49-F238E27FC236}">
                <a16:creationId xmlns:a16="http://schemas.microsoft.com/office/drawing/2014/main" id="{11D51DED-3B9B-CA4A-A087-36FD24BC1EF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050834" y="285160"/>
            <a:ext cx="1304818" cy="65240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hr-HR" sz="4000" b="1" kern="10" spc="-200" dirty="0">
                <a:ln>
                  <a:noFill/>
                </a:ln>
                <a:solidFill>
                  <a:srgbClr val="F2F2F2"/>
                </a:solidFill>
                <a:effectLst/>
                <a:latin typeface="Century Gothic" panose="020B0502020202020204" pitchFamily="34" charset="0"/>
              </a:rPr>
              <a:t>H-8</a:t>
            </a:r>
          </a:p>
        </p:txBody>
      </p:sp>
    </p:spTree>
    <p:extLst>
      <p:ext uri="{BB962C8B-B14F-4D97-AF65-F5344CB8AC3E}">
        <p14:creationId xmlns:p14="http://schemas.microsoft.com/office/powerpoint/2010/main" val="3910817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986D7-4E0F-F42D-844F-0BBFD9165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26903"/>
          </a:xfrm>
        </p:spPr>
        <p:txBody>
          <a:bodyPr/>
          <a:lstStyle/>
          <a:p>
            <a:r>
              <a:rPr lang="hr-HR" b="1" dirty="0"/>
              <a:t>UOČAVANJE I DOJAVA POŽARA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8F658-2C8D-ED7D-8AAF-BC41CD499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4" y="1379622"/>
            <a:ext cx="11229474" cy="4868778"/>
          </a:xfrm>
        </p:spPr>
        <p:txBody>
          <a:bodyPr/>
          <a:lstStyle/>
          <a:p>
            <a:r>
              <a:rPr lang="hr-HR" dirty="0"/>
              <a:t>OSTANITE SMIRENI KAKO BISTE PRAVILNO PROCIJENILI NASTALU SITUACIJU</a:t>
            </a:r>
          </a:p>
          <a:p>
            <a:r>
              <a:rPr lang="hr-HR" dirty="0"/>
              <a:t>ISKLJUČITI DOVOD PLINA I ELEKTRIČNE ENERGIJE</a:t>
            </a:r>
          </a:p>
          <a:p>
            <a:r>
              <a:rPr lang="hr-HR" dirty="0"/>
              <a:t>DOJAVITI POŽAR</a:t>
            </a:r>
          </a:p>
          <a:p>
            <a:r>
              <a:rPr lang="hr-HR" dirty="0"/>
              <a:t>PODUZETI RADNJE ZA SPAŠAVANJE OSOBA I IMOVINE I ZAPOČETI GAŠENJE POŽARA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U slučaju pojave požara potrebno je odmah pristupiti gašenju bez opasnosti za sebe ili druge osobe i o tome obavijestiti neposrednog rukovoditelja ili vatrogasce.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Signal za uzbunjivanje od požarne opasnosti se oglašava jednoličnim tonom ukupnog trajanja 90 sekundi sa stankama: tri jednolična tona po 20 sekundi i dvije stanke po 15 sekundi </a:t>
            </a:r>
          </a:p>
        </p:txBody>
      </p:sp>
      <p:sp>
        <p:nvSpPr>
          <p:cNvPr id="5" name="WordArt 8">
            <a:extLst>
              <a:ext uri="{FF2B5EF4-FFF2-40B4-BE49-F238E27FC236}">
                <a16:creationId xmlns:a16="http://schemas.microsoft.com/office/drawing/2014/main" id="{435A06C3-DF62-A3AA-88D0-224C963BB2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01391" y="6082302"/>
            <a:ext cx="1304818" cy="65240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hr-HR" sz="4000" b="1" kern="10" spc="-200" dirty="0">
                <a:ln>
                  <a:noFill/>
                </a:ln>
                <a:solidFill>
                  <a:srgbClr val="F2F2F2"/>
                </a:solidFill>
                <a:effectLst/>
                <a:latin typeface="Century Gothic" panose="020B0502020202020204" pitchFamily="34" charset="0"/>
              </a:rPr>
              <a:t>H-8</a:t>
            </a:r>
          </a:p>
        </p:txBody>
      </p:sp>
    </p:spTree>
    <p:extLst>
      <p:ext uri="{BB962C8B-B14F-4D97-AF65-F5344CB8AC3E}">
        <p14:creationId xmlns:p14="http://schemas.microsoft.com/office/powerpoint/2010/main" val="1103073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592CF-81DC-2088-F1A8-DC147D4D4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Telefon za dojavu požara u Republici Hrvatskoj je 193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7DB47-AA05-4967-4680-03CCEDD00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2" y="1507958"/>
            <a:ext cx="9404722" cy="4740441"/>
          </a:xfrm>
        </p:spPr>
        <p:txBody>
          <a:bodyPr/>
          <a:lstStyle/>
          <a:p>
            <a:r>
              <a:rPr lang="hr-HR" dirty="0"/>
              <a:t>što gori (kuća, stan, automobil, potkrovlje, krovište)</a:t>
            </a:r>
          </a:p>
          <a:p>
            <a:r>
              <a:rPr lang="hr-HR" dirty="0"/>
              <a:t>gdje gori (točna adresa mjesta događaja, dio grada, km na autocesti)</a:t>
            </a:r>
          </a:p>
          <a:p>
            <a:r>
              <a:rPr lang="hr-HR" dirty="0"/>
              <a:t>jesu li ljudi ili životinje u opasnosti</a:t>
            </a:r>
          </a:p>
          <a:p>
            <a:r>
              <a:rPr lang="hr-HR" dirty="0"/>
              <a:t>postoje li nekakve posebne okolnosti (eksploziv, plinska instalacija)</a:t>
            </a:r>
          </a:p>
          <a:p>
            <a:r>
              <a:rPr lang="hr-HR" dirty="0"/>
              <a:t>tko javlja (ime i prezime, broj telefona s kojeg dojavljuje)</a:t>
            </a:r>
          </a:p>
        </p:txBody>
      </p:sp>
      <p:sp>
        <p:nvSpPr>
          <p:cNvPr id="5" name="WordArt 8">
            <a:extLst>
              <a:ext uri="{FF2B5EF4-FFF2-40B4-BE49-F238E27FC236}">
                <a16:creationId xmlns:a16="http://schemas.microsoft.com/office/drawing/2014/main" id="{7F73CF74-90B6-B447-18E6-6ABF38CE35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01391" y="6082302"/>
            <a:ext cx="1304818" cy="65240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hr-HR" sz="4000" b="1" kern="10" spc="-200" dirty="0">
                <a:ln>
                  <a:noFill/>
                </a:ln>
                <a:solidFill>
                  <a:srgbClr val="F2F2F2"/>
                </a:solidFill>
                <a:effectLst/>
                <a:latin typeface="Century Gothic" panose="020B0502020202020204" pitchFamily="34" charset="0"/>
              </a:rPr>
              <a:t>H-8</a:t>
            </a:r>
          </a:p>
        </p:txBody>
      </p:sp>
    </p:spTree>
    <p:extLst>
      <p:ext uri="{BB962C8B-B14F-4D97-AF65-F5344CB8AC3E}">
        <p14:creationId xmlns:p14="http://schemas.microsoft.com/office/powerpoint/2010/main" val="2496359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BBABC-C01D-3058-1916-442F7BFA3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EVAKUACIJA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206F1-B9E4-6271-8C45-B6548F3A5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Podrazumijeva organizirano napuštanje objekta ili ugroženog područja. </a:t>
            </a:r>
          </a:p>
        </p:txBody>
      </p:sp>
      <p:sp>
        <p:nvSpPr>
          <p:cNvPr id="5" name="WordArt 8">
            <a:extLst>
              <a:ext uri="{FF2B5EF4-FFF2-40B4-BE49-F238E27FC236}">
                <a16:creationId xmlns:a16="http://schemas.microsoft.com/office/drawing/2014/main" id="{28FA8B3C-E716-90D7-4AD2-004D50CD997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01391" y="6082302"/>
            <a:ext cx="1304818" cy="65240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hr-HR" sz="4000" b="1" kern="10" spc="-200" dirty="0">
                <a:ln>
                  <a:noFill/>
                </a:ln>
                <a:solidFill>
                  <a:srgbClr val="F2F2F2"/>
                </a:solidFill>
                <a:effectLst/>
                <a:latin typeface="Century Gothic" panose="020B0502020202020204" pitchFamily="34" charset="0"/>
              </a:rPr>
              <a:t>H-8</a:t>
            </a:r>
          </a:p>
        </p:txBody>
      </p:sp>
    </p:spTree>
    <p:extLst>
      <p:ext uri="{BB962C8B-B14F-4D97-AF65-F5344CB8AC3E}">
        <p14:creationId xmlns:p14="http://schemas.microsoft.com/office/powerpoint/2010/main" val="3263516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DC103A-689D-77B7-59CA-46F4B6200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615" y="0"/>
            <a:ext cx="7414770" cy="6858000"/>
          </a:xfrm>
          <a:prstGeom prst="rect">
            <a:avLst/>
          </a:prstGeom>
        </p:spPr>
      </p:pic>
      <p:sp>
        <p:nvSpPr>
          <p:cNvPr id="4" name="WordArt 8">
            <a:extLst>
              <a:ext uri="{FF2B5EF4-FFF2-40B4-BE49-F238E27FC236}">
                <a16:creationId xmlns:a16="http://schemas.microsoft.com/office/drawing/2014/main" id="{9013388E-85EC-0A32-E0B5-B8D98C8978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01391" y="6082302"/>
            <a:ext cx="1304818" cy="65240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hr-HR" sz="4000" b="1" kern="10" spc="-200" dirty="0">
                <a:ln>
                  <a:noFill/>
                </a:ln>
                <a:solidFill>
                  <a:srgbClr val="F2F2F2"/>
                </a:solidFill>
                <a:effectLst/>
                <a:latin typeface="Century Gothic" panose="020B0502020202020204" pitchFamily="34" charset="0"/>
              </a:rPr>
              <a:t>H-8</a:t>
            </a:r>
          </a:p>
        </p:txBody>
      </p:sp>
    </p:spTree>
    <p:extLst>
      <p:ext uri="{BB962C8B-B14F-4D97-AF65-F5344CB8AC3E}">
        <p14:creationId xmlns:p14="http://schemas.microsoft.com/office/powerpoint/2010/main" val="2292232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C519D-E0C3-978F-E2E0-5B85B1293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RUKOVANJE VATROGASNIM APARATOM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AB531-7C17-71BD-B293-CCF379C3E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612814" cy="4195481"/>
          </a:xfrm>
        </p:spPr>
        <p:txBody>
          <a:bodyPr/>
          <a:lstStyle/>
          <a:p>
            <a:r>
              <a:rPr lang="hr-HR" dirty="0"/>
              <a:t>donesite aparat na mjesto požara </a:t>
            </a:r>
          </a:p>
          <a:p>
            <a:r>
              <a:rPr lang="hr-HR" dirty="0"/>
              <a:t>izvucite osigurač pokretne ručice na ventilu aparata</a:t>
            </a:r>
          </a:p>
          <a:p>
            <a:r>
              <a:rPr lang="hr-HR" dirty="0"/>
              <a:t>dlanom udarite pokretnu ručicu ventila do kraja </a:t>
            </a:r>
          </a:p>
          <a:p>
            <a:r>
              <a:rPr lang="hr-HR" dirty="0"/>
              <a:t>pričekajte 5 sekundi </a:t>
            </a:r>
          </a:p>
          <a:p>
            <a:r>
              <a:rPr lang="hr-HR" dirty="0"/>
              <a:t>uperite diznu ventila prema požaru i pritisnite pokretnu ručicu do kraja</a:t>
            </a:r>
          </a:p>
          <a:p>
            <a:r>
              <a:rPr lang="hr-HR" dirty="0"/>
              <a:t>mlazom praha pokrivajte zapaljene površine sve dok se požar ne ugasi </a:t>
            </a:r>
          </a:p>
        </p:txBody>
      </p:sp>
      <p:sp>
        <p:nvSpPr>
          <p:cNvPr id="5" name="WordArt 8">
            <a:extLst>
              <a:ext uri="{FF2B5EF4-FFF2-40B4-BE49-F238E27FC236}">
                <a16:creationId xmlns:a16="http://schemas.microsoft.com/office/drawing/2014/main" id="{BF7A5FFE-963E-B94A-75EF-98B03577CD7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01391" y="6082302"/>
            <a:ext cx="1304818" cy="65240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hr-HR" sz="4000" b="1" kern="10" spc="-200" dirty="0">
                <a:ln>
                  <a:noFill/>
                </a:ln>
                <a:solidFill>
                  <a:srgbClr val="F2F2F2"/>
                </a:solidFill>
                <a:effectLst/>
                <a:latin typeface="Century Gothic" panose="020B0502020202020204" pitchFamily="34" charset="0"/>
              </a:rPr>
              <a:t>H-8</a:t>
            </a:r>
          </a:p>
        </p:txBody>
      </p:sp>
    </p:spTree>
    <p:extLst>
      <p:ext uri="{BB962C8B-B14F-4D97-AF65-F5344CB8AC3E}">
        <p14:creationId xmlns:p14="http://schemas.microsoft.com/office/powerpoint/2010/main" val="2053504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54377F-3212-A600-6F1A-BF6DC2D49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102" y="419034"/>
            <a:ext cx="7729795" cy="6019932"/>
          </a:xfrm>
          <a:prstGeom prst="rect">
            <a:avLst/>
          </a:prstGeom>
        </p:spPr>
      </p:pic>
      <p:sp>
        <p:nvSpPr>
          <p:cNvPr id="4" name="WordArt 8">
            <a:extLst>
              <a:ext uri="{FF2B5EF4-FFF2-40B4-BE49-F238E27FC236}">
                <a16:creationId xmlns:a16="http://schemas.microsoft.com/office/drawing/2014/main" id="{4FB0402D-FCCF-943E-C271-1F26674683A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01391" y="6082302"/>
            <a:ext cx="1304818" cy="65240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hr-HR" sz="4000" b="1" kern="10" spc="-200" dirty="0">
                <a:ln>
                  <a:noFill/>
                </a:ln>
                <a:solidFill>
                  <a:srgbClr val="F2F2F2"/>
                </a:solidFill>
                <a:effectLst/>
                <a:latin typeface="Century Gothic" panose="020B0502020202020204" pitchFamily="34" charset="0"/>
              </a:rPr>
              <a:t>H-8</a:t>
            </a:r>
          </a:p>
        </p:txBody>
      </p:sp>
    </p:spTree>
    <p:extLst>
      <p:ext uri="{BB962C8B-B14F-4D97-AF65-F5344CB8AC3E}">
        <p14:creationId xmlns:p14="http://schemas.microsoft.com/office/powerpoint/2010/main" val="3539450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9EB2BC-BCB5-B7C7-7964-29643D077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853" y="546026"/>
            <a:ext cx="7356967" cy="5765948"/>
          </a:xfrm>
          <a:prstGeom prst="rect">
            <a:avLst/>
          </a:prstGeom>
        </p:spPr>
      </p:pic>
      <p:sp>
        <p:nvSpPr>
          <p:cNvPr id="4" name="WordArt 8">
            <a:extLst>
              <a:ext uri="{FF2B5EF4-FFF2-40B4-BE49-F238E27FC236}">
                <a16:creationId xmlns:a16="http://schemas.microsoft.com/office/drawing/2014/main" id="{30E82307-D988-9A56-C3D3-54DE8AC2085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01391" y="6082302"/>
            <a:ext cx="1304818" cy="65240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hr-HR" sz="4000" b="1" kern="10" spc="-200" dirty="0">
                <a:ln>
                  <a:noFill/>
                </a:ln>
                <a:solidFill>
                  <a:srgbClr val="F2F2F2"/>
                </a:solidFill>
                <a:effectLst/>
                <a:latin typeface="Century Gothic" panose="020B0502020202020204" pitchFamily="34" charset="0"/>
              </a:rPr>
              <a:t>H-8</a:t>
            </a:r>
          </a:p>
        </p:txBody>
      </p:sp>
    </p:spTree>
    <p:extLst>
      <p:ext uri="{BB962C8B-B14F-4D97-AF65-F5344CB8AC3E}">
        <p14:creationId xmlns:p14="http://schemas.microsoft.com/office/powerpoint/2010/main" val="17257065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7DBEB5-F080-CA63-ADA5-2C39DC717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50" y="456052"/>
            <a:ext cx="7629500" cy="5945895"/>
          </a:xfrm>
          <a:prstGeom prst="rect">
            <a:avLst/>
          </a:prstGeom>
        </p:spPr>
      </p:pic>
      <p:sp>
        <p:nvSpPr>
          <p:cNvPr id="4" name="WordArt 8">
            <a:extLst>
              <a:ext uri="{FF2B5EF4-FFF2-40B4-BE49-F238E27FC236}">
                <a16:creationId xmlns:a16="http://schemas.microsoft.com/office/drawing/2014/main" id="{58B3598A-A370-9810-C873-D23A7D78B58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01391" y="6082302"/>
            <a:ext cx="1304818" cy="65240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hr-HR" sz="4000" b="1" kern="10" spc="-200" dirty="0">
                <a:ln>
                  <a:noFill/>
                </a:ln>
                <a:solidFill>
                  <a:srgbClr val="F2F2F2"/>
                </a:solidFill>
                <a:effectLst/>
                <a:latin typeface="Century Gothic" panose="020B0502020202020204" pitchFamily="34" charset="0"/>
              </a:rPr>
              <a:t>H-8</a:t>
            </a:r>
          </a:p>
        </p:txBody>
      </p:sp>
    </p:spTree>
    <p:extLst>
      <p:ext uri="{BB962C8B-B14F-4D97-AF65-F5344CB8AC3E}">
        <p14:creationId xmlns:p14="http://schemas.microsoft.com/office/powerpoint/2010/main" val="2835640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A4C24-2611-E00A-2C7E-633613E24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PODJELA TVARI PREMA GORIVOSTI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B3B4E-8620-26C3-4A7B-C653DD9AB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05" y="1700464"/>
            <a:ext cx="11048583" cy="4547936"/>
          </a:xfrm>
        </p:spPr>
        <p:txBody>
          <a:bodyPr>
            <a:normAutofit/>
          </a:bodyPr>
          <a:lstStyle/>
          <a:p>
            <a:r>
              <a:rPr lang="hr-HR" sz="2800" b="1" dirty="0"/>
              <a:t>LAKO GORIVE – </a:t>
            </a:r>
            <a:r>
              <a:rPr lang="hr-HR" sz="2800" dirty="0"/>
              <a:t>nakon zapaljenja nastavljaju gorjeti (papir, benzin, ulje i sl.)</a:t>
            </a:r>
          </a:p>
          <a:p>
            <a:r>
              <a:rPr lang="hr-HR" sz="2800" b="1" dirty="0"/>
              <a:t>TEŠKO GORIVE – </a:t>
            </a:r>
            <a:r>
              <a:rPr lang="hr-HR" sz="2800" dirty="0"/>
              <a:t>nakon zapaljenja ne nastavljaju gorjeti već se gase. One mogu kontinuirano gorjeti samo dok su izložene plamenu (stiropor, kamena vuna)</a:t>
            </a:r>
          </a:p>
          <a:p>
            <a:r>
              <a:rPr lang="hr-HR" sz="2800" b="1" dirty="0"/>
              <a:t>NEGORIVE – </a:t>
            </a:r>
            <a:r>
              <a:rPr lang="hr-HR" sz="2800" dirty="0"/>
              <a:t>su one koje se ne zapale na temperaturi od 815.6 ˚C u vremenu od 5 minuta (opeka)</a:t>
            </a:r>
            <a:endParaRPr lang="hr-HR" sz="2800" b="1" dirty="0"/>
          </a:p>
        </p:txBody>
      </p:sp>
      <p:sp>
        <p:nvSpPr>
          <p:cNvPr id="5" name="WordArt 8">
            <a:extLst>
              <a:ext uri="{FF2B5EF4-FFF2-40B4-BE49-F238E27FC236}">
                <a16:creationId xmlns:a16="http://schemas.microsoft.com/office/drawing/2014/main" id="{AA09C046-084D-146D-585D-910F18AF29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01391" y="6082302"/>
            <a:ext cx="1304818" cy="65240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hr-HR" sz="4000" b="1" kern="10" spc="-200" dirty="0">
                <a:ln>
                  <a:noFill/>
                </a:ln>
                <a:solidFill>
                  <a:srgbClr val="F2F2F2"/>
                </a:solidFill>
                <a:effectLst/>
                <a:latin typeface="Century Gothic" panose="020B0502020202020204" pitchFamily="34" charset="0"/>
              </a:rPr>
              <a:t>H-8</a:t>
            </a:r>
          </a:p>
        </p:txBody>
      </p:sp>
    </p:spTree>
    <p:extLst>
      <p:ext uri="{BB962C8B-B14F-4D97-AF65-F5344CB8AC3E}">
        <p14:creationId xmlns:p14="http://schemas.microsoft.com/office/powerpoint/2010/main" val="10293328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206A4A-E61B-25C2-3CDE-CF2BADE20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366" y="484256"/>
            <a:ext cx="7547268" cy="5889487"/>
          </a:xfrm>
          <a:prstGeom prst="rect">
            <a:avLst/>
          </a:prstGeom>
        </p:spPr>
      </p:pic>
      <p:sp>
        <p:nvSpPr>
          <p:cNvPr id="4" name="WordArt 8">
            <a:extLst>
              <a:ext uri="{FF2B5EF4-FFF2-40B4-BE49-F238E27FC236}">
                <a16:creationId xmlns:a16="http://schemas.microsoft.com/office/drawing/2014/main" id="{2CEF9D63-AF79-B26A-4439-C5093C4FA5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01391" y="6082302"/>
            <a:ext cx="1304818" cy="65240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hr-HR" sz="4000" b="1" kern="10" spc="-200" dirty="0">
                <a:ln>
                  <a:noFill/>
                </a:ln>
                <a:solidFill>
                  <a:srgbClr val="F2F2F2"/>
                </a:solidFill>
                <a:effectLst/>
                <a:latin typeface="Century Gothic" panose="020B0502020202020204" pitchFamily="34" charset="0"/>
              </a:rPr>
              <a:t>H-8</a:t>
            </a:r>
          </a:p>
        </p:txBody>
      </p:sp>
    </p:spTree>
    <p:extLst>
      <p:ext uri="{BB962C8B-B14F-4D97-AF65-F5344CB8AC3E}">
        <p14:creationId xmlns:p14="http://schemas.microsoft.com/office/powerpoint/2010/main" val="2489386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4212CB-1506-AD7C-AF91-AC6E8A4D7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697" y="534679"/>
            <a:ext cx="7410407" cy="5788641"/>
          </a:xfrm>
          <a:prstGeom prst="rect">
            <a:avLst/>
          </a:prstGeom>
        </p:spPr>
      </p:pic>
      <p:sp>
        <p:nvSpPr>
          <p:cNvPr id="4" name="WordArt 8">
            <a:extLst>
              <a:ext uri="{FF2B5EF4-FFF2-40B4-BE49-F238E27FC236}">
                <a16:creationId xmlns:a16="http://schemas.microsoft.com/office/drawing/2014/main" id="{C312EF10-E3AB-8F20-D2A7-B8C8A06BD0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01391" y="6082302"/>
            <a:ext cx="1304818" cy="65240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hr-HR" sz="4000" b="1" kern="10" spc="-200" dirty="0">
                <a:ln>
                  <a:noFill/>
                </a:ln>
                <a:solidFill>
                  <a:srgbClr val="F2F2F2"/>
                </a:solidFill>
                <a:effectLst/>
                <a:latin typeface="Century Gothic" panose="020B0502020202020204" pitchFamily="34" charset="0"/>
              </a:rPr>
              <a:t>H-8</a:t>
            </a:r>
          </a:p>
        </p:txBody>
      </p:sp>
    </p:spTree>
    <p:extLst>
      <p:ext uri="{BB962C8B-B14F-4D97-AF65-F5344CB8AC3E}">
        <p14:creationId xmlns:p14="http://schemas.microsoft.com/office/powerpoint/2010/main" val="33365598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F6D45-78F5-A634-1050-08E90042A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OPASNOSTI PRI GAŠENJU I MJERE ZAŠTITE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400E5-5397-05E6-5222-8C9B131F0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06" y="2021305"/>
            <a:ext cx="9552548" cy="4227094"/>
          </a:xfrm>
        </p:spPr>
        <p:txBody>
          <a:bodyPr/>
          <a:lstStyle/>
          <a:p>
            <a:pPr marL="0" indent="0">
              <a:buNone/>
            </a:pPr>
            <a:r>
              <a:rPr lang="hr-HR" b="1" dirty="0"/>
              <a:t>OPASNOSTI</a:t>
            </a:r>
          </a:p>
          <a:p>
            <a:r>
              <a:rPr lang="hr-HR" sz="2400" dirty="0"/>
              <a:t>gušenje i trovanje produktima izgaranja</a:t>
            </a:r>
          </a:p>
          <a:p>
            <a:r>
              <a:rPr lang="hr-HR" sz="2400" dirty="0"/>
              <a:t>dim</a:t>
            </a:r>
          </a:p>
          <a:p>
            <a:r>
              <a:rPr lang="hr-HR" sz="2400" dirty="0"/>
              <a:t>djelovanje topline</a:t>
            </a:r>
          </a:p>
          <a:p>
            <a:r>
              <a:rPr lang="hr-HR" sz="2400" dirty="0"/>
              <a:t>eksplozije plinova, para tekućina, eksplozivnih sredstava ili posuda pod tlakom</a:t>
            </a:r>
          </a:p>
          <a:p>
            <a:r>
              <a:rPr lang="hr-HR" sz="2400" dirty="0"/>
              <a:t>strujni udar</a:t>
            </a:r>
          </a:p>
          <a:p>
            <a:r>
              <a:rPr lang="hr-HR" sz="2400" dirty="0"/>
              <a:t>mehaničke ozljede</a:t>
            </a:r>
          </a:p>
          <a:p>
            <a:r>
              <a:rPr lang="hr-HR" sz="2400" dirty="0"/>
              <a:t>panika</a:t>
            </a:r>
          </a:p>
        </p:txBody>
      </p:sp>
      <p:sp>
        <p:nvSpPr>
          <p:cNvPr id="5" name="WordArt 8">
            <a:extLst>
              <a:ext uri="{FF2B5EF4-FFF2-40B4-BE49-F238E27FC236}">
                <a16:creationId xmlns:a16="http://schemas.microsoft.com/office/drawing/2014/main" id="{B61F56BD-628D-B440-902F-3D67C22B01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01391" y="6082302"/>
            <a:ext cx="1304818" cy="65240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hr-HR" sz="4000" b="1" kern="10" spc="-200" dirty="0">
                <a:ln>
                  <a:noFill/>
                </a:ln>
                <a:solidFill>
                  <a:srgbClr val="F2F2F2"/>
                </a:solidFill>
                <a:effectLst/>
                <a:latin typeface="Century Gothic" panose="020B0502020202020204" pitchFamily="34" charset="0"/>
              </a:rPr>
              <a:t>H-8</a:t>
            </a:r>
          </a:p>
        </p:txBody>
      </p:sp>
    </p:spTree>
    <p:extLst>
      <p:ext uri="{BB962C8B-B14F-4D97-AF65-F5344CB8AC3E}">
        <p14:creationId xmlns:p14="http://schemas.microsoft.com/office/powerpoint/2010/main" val="23565903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65E8A-2897-ADC1-ADE1-51794F8A8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OPASNOSTI PRI GAŠENJU I MJERE ZAŠTITE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42801-A228-06D0-A756-D4CFDD51E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37" y="2117558"/>
            <a:ext cx="10764251" cy="4130841"/>
          </a:xfrm>
        </p:spPr>
        <p:txBody>
          <a:bodyPr/>
          <a:lstStyle/>
          <a:p>
            <a:pPr marL="0" indent="0">
              <a:buNone/>
            </a:pPr>
            <a:r>
              <a:rPr lang="hr-HR" b="1" dirty="0"/>
              <a:t>MJERE ZAŠTITE</a:t>
            </a:r>
          </a:p>
          <a:p>
            <a:r>
              <a:rPr lang="hr-HR" sz="2400" dirty="0"/>
              <a:t>disanje kroz komad vate ili ručnik prethodno navlažen u vodi</a:t>
            </a:r>
          </a:p>
          <a:p>
            <a:r>
              <a:rPr lang="hr-HR" sz="2400" dirty="0"/>
              <a:t>kretati se u pognutom položaju (dim i toplina dižu se u gornje dijelove prostorije)</a:t>
            </a:r>
          </a:p>
          <a:p>
            <a:r>
              <a:rPr lang="hr-HR" sz="2400" dirty="0"/>
              <a:t>kretanje uz nosivi zid </a:t>
            </a:r>
          </a:p>
          <a:p>
            <a:r>
              <a:rPr lang="hr-HR" sz="2400" dirty="0"/>
              <a:t>uređaje, postrojenja i vodiče pod naponom ne smije se dirati</a:t>
            </a:r>
          </a:p>
          <a:p>
            <a:r>
              <a:rPr lang="hr-HR" sz="2400" dirty="0"/>
              <a:t>da bi se ublažile posljedice panike, potrebno je ugrožene usmjeravati najbližim putovima za evakuaciju ne upotrebljavajući liftove te kretanjem svih ugroženih u istom smjeru </a:t>
            </a:r>
          </a:p>
        </p:txBody>
      </p:sp>
      <p:sp>
        <p:nvSpPr>
          <p:cNvPr id="5" name="WordArt 8">
            <a:extLst>
              <a:ext uri="{FF2B5EF4-FFF2-40B4-BE49-F238E27FC236}">
                <a16:creationId xmlns:a16="http://schemas.microsoft.com/office/drawing/2014/main" id="{B77F609C-D545-86D8-AEAE-485F22D6B1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01391" y="6082302"/>
            <a:ext cx="1304818" cy="65240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hr-HR" sz="4000" b="1" kern="10" spc="-200" dirty="0">
                <a:ln>
                  <a:noFill/>
                </a:ln>
                <a:solidFill>
                  <a:srgbClr val="F2F2F2"/>
                </a:solidFill>
                <a:effectLst/>
                <a:latin typeface="Century Gothic" panose="020B0502020202020204" pitchFamily="34" charset="0"/>
              </a:rPr>
              <a:t>H-8</a:t>
            </a:r>
          </a:p>
        </p:txBody>
      </p:sp>
    </p:spTree>
    <p:extLst>
      <p:ext uri="{BB962C8B-B14F-4D97-AF65-F5344CB8AC3E}">
        <p14:creationId xmlns:p14="http://schemas.microsoft.com/office/powerpoint/2010/main" val="24259596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24766-CE76-2948-6885-4BAEB2710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3312" y="2728735"/>
            <a:ext cx="3524836" cy="1400530"/>
          </a:xfrm>
        </p:spPr>
        <p:txBody>
          <a:bodyPr/>
          <a:lstStyle/>
          <a:p>
            <a:r>
              <a:rPr lang="hr-HR" b="1" dirty="0"/>
              <a:t>HVALA </a:t>
            </a:r>
          </a:p>
        </p:txBody>
      </p:sp>
      <p:sp>
        <p:nvSpPr>
          <p:cNvPr id="4" name="WordArt 8">
            <a:extLst>
              <a:ext uri="{FF2B5EF4-FFF2-40B4-BE49-F238E27FC236}">
                <a16:creationId xmlns:a16="http://schemas.microsoft.com/office/drawing/2014/main" id="{31FF9643-4CF9-CCF6-7A54-B79BB2F25F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01391" y="6082302"/>
            <a:ext cx="1304818" cy="65240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hr-HR" sz="4000" b="1" kern="10" spc="-200" dirty="0">
                <a:ln>
                  <a:noFill/>
                </a:ln>
                <a:solidFill>
                  <a:srgbClr val="F2F2F2"/>
                </a:solidFill>
                <a:effectLst/>
                <a:latin typeface="Century Gothic" panose="020B0502020202020204" pitchFamily="34" charset="0"/>
              </a:rPr>
              <a:t>H-8</a:t>
            </a:r>
          </a:p>
        </p:txBody>
      </p:sp>
    </p:spTree>
    <p:extLst>
      <p:ext uri="{BB962C8B-B14F-4D97-AF65-F5344CB8AC3E}">
        <p14:creationId xmlns:p14="http://schemas.microsoft.com/office/powerpoint/2010/main" val="1679974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57780-5D48-A1E3-8703-03B9C57C9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677307"/>
            <a:ext cx="9404723" cy="862735"/>
          </a:xfrm>
        </p:spPr>
        <p:txBody>
          <a:bodyPr/>
          <a:lstStyle/>
          <a:p>
            <a:r>
              <a:rPr lang="hr-HR" b="1" dirty="0"/>
              <a:t>GORENJE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3979A-7E32-E61A-81D2-7E4CA0BE9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68380"/>
            <a:ext cx="8946541" cy="4932946"/>
          </a:xfrm>
        </p:spPr>
        <p:txBody>
          <a:bodyPr/>
          <a:lstStyle/>
          <a:p>
            <a:r>
              <a:rPr lang="hr-HR" sz="2400" dirty="0"/>
              <a:t>gorenje je proces prilikom kojeg se goriva tvar spaja sa kisikom iz zraka uz oslobađanje topline, svjetlosti i produkata gorenja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sz="4200" b="1" dirty="0">
                <a:solidFill>
                  <a:schemeClr val="tx2"/>
                </a:solidFill>
              </a:rPr>
              <a:t>POŽAR</a:t>
            </a:r>
          </a:p>
          <a:p>
            <a:r>
              <a:rPr lang="hr-HR" sz="2400" dirty="0"/>
              <a:t>svako nekontrolirano gorenje uslijed kojeg dolazi ili može doći do ozljeđivanja osoba ili do materijalne štete</a:t>
            </a:r>
          </a:p>
        </p:txBody>
      </p:sp>
      <p:sp>
        <p:nvSpPr>
          <p:cNvPr id="5" name="WordArt 8">
            <a:extLst>
              <a:ext uri="{FF2B5EF4-FFF2-40B4-BE49-F238E27FC236}">
                <a16:creationId xmlns:a16="http://schemas.microsoft.com/office/drawing/2014/main" id="{C3C1E245-2307-500D-3155-123EF23A57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01391" y="6082302"/>
            <a:ext cx="1304818" cy="65240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hr-HR" sz="4000" b="1" kern="10" spc="-200" dirty="0">
                <a:ln>
                  <a:noFill/>
                </a:ln>
                <a:solidFill>
                  <a:srgbClr val="F2F2F2"/>
                </a:solidFill>
                <a:effectLst/>
                <a:latin typeface="Century Gothic" panose="020B0502020202020204" pitchFamily="34" charset="0"/>
              </a:rPr>
              <a:t>H-8</a:t>
            </a:r>
          </a:p>
        </p:txBody>
      </p:sp>
    </p:spTree>
    <p:extLst>
      <p:ext uri="{BB962C8B-B14F-4D97-AF65-F5344CB8AC3E}">
        <p14:creationId xmlns:p14="http://schemas.microsoft.com/office/powerpoint/2010/main" val="2750844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E6064-CBBF-99B2-8E2E-875AA4C09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EKSPLOZIJA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95542-11A7-02C1-163C-BB202F3E0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zapaljivi plinovi i pare tekućina u smjesi sa zrakom mogu gorjeti i eksplodirati samo u određenom području koncentracija</a:t>
            </a:r>
          </a:p>
          <a:p>
            <a:r>
              <a:rPr lang="hr-HR" sz="2400" b="1" dirty="0"/>
              <a:t>DONJA GRANICA EKSPLOZIVNOSTI ILI ZAPALJIVOSTI </a:t>
            </a:r>
            <a:r>
              <a:rPr lang="hr-HR" sz="2400" dirty="0"/>
              <a:t>– najniža koncentracija zapaljivih plinova i para koja mora postojati u smjesi sa zrakom da bi došlo do eksplozije</a:t>
            </a:r>
          </a:p>
        </p:txBody>
      </p:sp>
      <p:sp>
        <p:nvSpPr>
          <p:cNvPr id="5" name="WordArt 8">
            <a:extLst>
              <a:ext uri="{FF2B5EF4-FFF2-40B4-BE49-F238E27FC236}">
                <a16:creationId xmlns:a16="http://schemas.microsoft.com/office/drawing/2014/main" id="{F3A81D38-9D77-F2D6-ABC9-65A8475596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01391" y="6082302"/>
            <a:ext cx="1304818" cy="65240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hr-HR" sz="4000" b="1" kern="10" spc="-200" dirty="0">
                <a:ln>
                  <a:noFill/>
                </a:ln>
                <a:solidFill>
                  <a:srgbClr val="F2F2F2"/>
                </a:solidFill>
                <a:effectLst/>
                <a:latin typeface="Century Gothic" panose="020B0502020202020204" pitchFamily="34" charset="0"/>
              </a:rPr>
              <a:t>H-8</a:t>
            </a:r>
          </a:p>
        </p:txBody>
      </p:sp>
    </p:spTree>
    <p:extLst>
      <p:ext uri="{BB962C8B-B14F-4D97-AF65-F5344CB8AC3E}">
        <p14:creationId xmlns:p14="http://schemas.microsoft.com/office/powerpoint/2010/main" val="2660498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0D86F7-C74A-1D16-D4C3-D18E537A0EEA}"/>
              </a:ext>
            </a:extLst>
          </p:cNvPr>
          <p:cNvCxnSpPr/>
          <p:nvPr/>
        </p:nvCxnSpPr>
        <p:spPr>
          <a:xfrm>
            <a:off x="914400" y="3429000"/>
            <a:ext cx="98498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4F79C4-B6D1-F0D4-2EA2-668D370CAF04}"/>
              </a:ext>
            </a:extLst>
          </p:cNvPr>
          <p:cNvSpPr txBox="1"/>
          <p:nvPr/>
        </p:nvSpPr>
        <p:spPr>
          <a:xfrm>
            <a:off x="554624" y="3628671"/>
            <a:ext cx="1885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0 %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1CE8CB7-7F95-2258-2539-FDE104F74A0B}"/>
              </a:ext>
            </a:extLst>
          </p:cNvPr>
          <p:cNvSpPr/>
          <p:nvPr/>
        </p:nvSpPr>
        <p:spPr>
          <a:xfrm>
            <a:off x="738578" y="3306977"/>
            <a:ext cx="246580" cy="244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17FB16C-55BB-127A-A742-E810E0677F6D}"/>
              </a:ext>
            </a:extLst>
          </p:cNvPr>
          <p:cNvSpPr/>
          <p:nvPr/>
        </p:nvSpPr>
        <p:spPr>
          <a:xfrm>
            <a:off x="10680900" y="3306976"/>
            <a:ext cx="246580" cy="244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B3D4B2-2016-AF96-AEF1-D42935F2C22A}"/>
              </a:ext>
            </a:extLst>
          </p:cNvPr>
          <p:cNvSpPr txBox="1"/>
          <p:nvPr/>
        </p:nvSpPr>
        <p:spPr>
          <a:xfrm>
            <a:off x="10355978" y="3593339"/>
            <a:ext cx="1212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100 %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97841B6-F76A-47AD-FB81-82D12A158C0A}"/>
              </a:ext>
            </a:extLst>
          </p:cNvPr>
          <p:cNvCxnSpPr/>
          <p:nvPr/>
        </p:nvCxnSpPr>
        <p:spPr>
          <a:xfrm>
            <a:off x="3372628" y="2816442"/>
            <a:ext cx="0" cy="12738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48AF7E-17E8-2B25-0DFE-43DD68266B2D}"/>
              </a:ext>
            </a:extLst>
          </p:cNvPr>
          <p:cNvCxnSpPr/>
          <p:nvPr/>
        </p:nvCxnSpPr>
        <p:spPr>
          <a:xfrm>
            <a:off x="7587915" y="2816442"/>
            <a:ext cx="0" cy="12738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D90B88B-95F6-7815-4C13-E4CDF41F59A7}"/>
              </a:ext>
            </a:extLst>
          </p:cNvPr>
          <p:cNvSpPr txBox="1"/>
          <p:nvPr/>
        </p:nvSpPr>
        <p:spPr>
          <a:xfrm>
            <a:off x="3005732" y="4150658"/>
            <a:ext cx="1347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DGE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421B12-F1F8-6B9B-FDF5-87F0595AE4FF}"/>
              </a:ext>
            </a:extLst>
          </p:cNvPr>
          <p:cNvSpPr txBox="1"/>
          <p:nvPr/>
        </p:nvSpPr>
        <p:spPr>
          <a:xfrm>
            <a:off x="7229130" y="4190171"/>
            <a:ext cx="2820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GGE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FB3DF2-4154-F61C-E251-A0F6F38C215B}"/>
              </a:ext>
            </a:extLst>
          </p:cNvPr>
          <p:cNvSpPr txBox="1"/>
          <p:nvPr/>
        </p:nvSpPr>
        <p:spPr>
          <a:xfrm>
            <a:off x="1153135" y="2437094"/>
            <a:ext cx="221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PRESIROMAŠNA SMJESA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B0C215-F79A-4389-48A5-6C4B003810A2}"/>
              </a:ext>
            </a:extLst>
          </p:cNvPr>
          <p:cNvSpPr txBox="1"/>
          <p:nvPr/>
        </p:nvSpPr>
        <p:spPr>
          <a:xfrm>
            <a:off x="8132794" y="2598110"/>
            <a:ext cx="2791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PREBOGATA SMJESA</a:t>
            </a:r>
          </a:p>
          <a:p>
            <a:endParaRPr lang="hr-HR" dirty="0"/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97B1F4CB-0591-22BC-3A45-E8710B9B286E}"/>
              </a:ext>
            </a:extLst>
          </p:cNvPr>
          <p:cNvSpPr/>
          <p:nvPr/>
        </p:nvSpPr>
        <p:spPr>
          <a:xfrm rot="5400000">
            <a:off x="5168850" y="3015830"/>
            <a:ext cx="715308" cy="418699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0192DE-1E23-ABA0-6389-C1119B6CA3B3}"/>
              </a:ext>
            </a:extLst>
          </p:cNvPr>
          <p:cNvSpPr txBox="1"/>
          <p:nvPr/>
        </p:nvSpPr>
        <p:spPr>
          <a:xfrm>
            <a:off x="2557896" y="5606327"/>
            <a:ext cx="6802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PODRUČJE GORENJA ILI EKSPLOZIVNOSTI</a:t>
            </a:r>
          </a:p>
        </p:txBody>
      </p:sp>
      <p:sp>
        <p:nvSpPr>
          <p:cNvPr id="3" name="WordArt 8">
            <a:extLst>
              <a:ext uri="{FF2B5EF4-FFF2-40B4-BE49-F238E27FC236}">
                <a16:creationId xmlns:a16="http://schemas.microsoft.com/office/drawing/2014/main" id="{2CD68AF4-6F00-3AE3-38F5-09CFAC3781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01391" y="6082302"/>
            <a:ext cx="1304818" cy="65240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hr-HR" sz="4000" b="1" kern="10" spc="-200" dirty="0">
                <a:ln>
                  <a:noFill/>
                </a:ln>
                <a:solidFill>
                  <a:srgbClr val="F2F2F2"/>
                </a:solidFill>
                <a:effectLst/>
                <a:latin typeface="Century Gothic" panose="020B0502020202020204" pitchFamily="34" charset="0"/>
              </a:rPr>
              <a:t>H-8</a:t>
            </a:r>
          </a:p>
        </p:txBody>
      </p:sp>
    </p:spTree>
    <p:extLst>
      <p:ext uri="{BB962C8B-B14F-4D97-AF65-F5344CB8AC3E}">
        <p14:creationId xmlns:p14="http://schemas.microsoft.com/office/powerpoint/2010/main" val="1884535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1D22D-36A4-6202-3969-9B316AB63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04" y="215873"/>
            <a:ext cx="9404723" cy="862735"/>
          </a:xfrm>
        </p:spPr>
        <p:txBody>
          <a:bodyPr/>
          <a:lstStyle/>
          <a:p>
            <a:r>
              <a:rPr lang="hr-HR" b="1" dirty="0"/>
              <a:t>PRODUKTI GORENJA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DBBE6-8491-FA76-B0F8-5690DAC1D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428" y="2050130"/>
            <a:ext cx="4396338" cy="576262"/>
          </a:xfr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POTPUNO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2F4F9-3D2A-BDBC-9BB7-B9BCDC484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6428" y="2867526"/>
            <a:ext cx="4396339" cy="3741738"/>
          </a:xfrm>
        </p:spPr>
        <p:txBody>
          <a:bodyPr/>
          <a:lstStyle/>
          <a:p>
            <a:r>
              <a:rPr lang="hr-HR" dirty="0"/>
              <a:t>odvija se uz prisustvo dovoljne količine zraka (kisika). Dobiveni produkti gorenja i kruti ostatak nisu zapaljivi</a:t>
            </a:r>
          </a:p>
          <a:p>
            <a:r>
              <a:rPr lang="hr-HR" b="1" dirty="0"/>
              <a:t>produkti</a:t>
            </a:r>
            <a:r>
              <a:rPr lang="hr-HR" dirty="0"/>
              <a:t>: ugljikov dioksid (CO2), voda (H2O), klorovodik (HCL), sumpor dioksid (SO2)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605235-54B2-9595-AA21-508BD7211A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4094" y="2050130"/>
            <a:ext cx="4396339" cy="576262"/>
          </a:xfr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NEPOTPUNO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DE012A-2D97-EDE6-8224-E7E75CE9C4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4095" y="2867526"/>
            <a:ext cx="4396339" cy="3741738"/>
          </a:xfrm>
        </p:spPr>
        <p:txBody>
          <a:bodyPr/>
          <a:lstStyle/>
          <a:p>
            <a:r>
              <a:rPr lang="hr-HR" dirty="0"/>
              <a:t>odvija se uz nedovoljnu količinu zraka (kisika). Dobiveni produkti gorenja mogu se ponovno zapaliti. Tvore sa zrakom eksplozivne smjese</a:t>
            </a:r>
          </a:p>
          <a:p>
            <a:r>
              <a:rPr lang="hr-HR" b="1" dirty="0"/>
              <a:t>produkti</a:t>
            </a:r>
            <a:r>
              <a:rPr lang="hr-HR" dirty="0"/>
              <a:t>: ugljikov monoksid (CO), cijanovodik (HCN), ketoni, alkoholi, smole, čađa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225539-9C10-D1B9-89E3-99EBED663753}"/>
              </a:ext>
            </a:extLst>
          </p:cNvPr>
          <p:cNvSpPr txBox="1"/>
          <p:nvPr/>
        </p:nvSpPr>
        <p:spPr>
          <a:xfrm>
            <a:off x="4668252" y="937565"/>
            <a:ext cx="4186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GORENJE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141956C-FC6D-A5D9-36FB-7B3A7AFD5F28}"/>
              </a:ext>
            </a:extLst>
          </p:cNvPr>
          <p:cNvCxnSpPr/>
          <p:nvPr/>
        </p:nvCxnSpPr>
        <p:spPr>
          <a:xfrm>
            <a:off x="6497053" y="1364816"/>
            <a:ext cx="1251285" cy="5893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7F25AB-4F39-5F3F-9380-9B2EE3A17CDD}"/>
              </a:ext>
            </a:extLst>
          </p:cNvPr>
          <p:cNvCxnSpPr>
            <a:cxnSpLocks/>
          </p:cNvCxnSpPr>
          <p:nvPr/>
        </p:nvCxnSpPr>
        <p:spPr>
          <a:xfrm flipH="1">
            <a:off x="3737811" y="1364816"/>
            <a:ext cx="930441" cy="5442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WordArt 8">
            <a:extLst>
              <a:ext uri="{FF2B5EF4-FFF2-40B4-BE49-F238E27FC236}">
                <a16:creationId xmlns:a16="http://schemas.microsoft.com/office/drawing/2014/main" id="{13627137-E4DC-1D99-C42E-675E60F76A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01391" y="6082302"/>
            <a:ext cx="1304818" cy="65240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hr-HR" sz="4000" b="1" kern="10" spc="-200" dirty="0">
                <a:ln>
                  <a:noFill/>
                </a:ln>
                <a:solidFill>
                  <a:srgbClr val="F2F2F2"/>
                </a:solidFill>
                <a:effectLst/>
                <a:latin typeface="Century Gothic" panose="020B0502020202020204" pitchFamily="34" charset="0"/>
              </a:rPr>
              <a:t>H-8</a:t>
            </a:r>
          </a:p>
        </p:txBody>
      </p:sp>
    </p:spTree>
    <p:extLst>
      <p:ext uri="{BB962C8B-B14F-4D97-AF65-F5344CB8AC3E}">
        <p14:creationId xmlns:p14="http://schemas.microsoft.com/office/powerpoint/2010/main" val="2451093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0B522-3D62-8BD4-09AB-5267297C0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349387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0FFFA-59DC-0B17-3922-26B7BDA60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179" y="1604211"/>
            <a:ext cx="10940715" cy="4644188"/>
          </a:xfrm>
        </p:spPr>
        <p:txBody>
          <a:bodyPr/>
          <a:lstStyle/>
          <a:p>
            <a:pPr marL="0" indent="0">
              <a:buNone/>
            </a:pPr>
            <a:r>
              <a:rPr lang="hr-HR" sz="2400" b="1" dirty="0"/>
              <a:t>UGLJIČNI DIOKSID </a:t>
            </a:r>
          </a:p>
          <a:p>
            <a:r>
              <a:rPr lang="hr-HR" dirty="0"/>
              <a:t>bez boje, mirisa i okusa</a:t>
            </a:r>
          </a:p>
          <a:p>
            <a:r>
              <a:rPr lang="hr-HR" dirty="0"/>
              <a:t>teži od zraka</a:t>
            </a:r>
          </a:p>
          <a:p>
            <a:r>
              <a:rPr lang="hr-HR" dirty="0"/>
              <a:t>ne gori</a:t>
            </a:r>
          </a:p>
          <a:p>
            <a:r>
              <a:rPr lang="hr-HR" dirty="0"/>
              <a:t>pri koncentraciji 25-30% uzrokuje smrt </a:t>
            </a:r>
          </a:p>
          <a:p>
            <a:pPr marL="0" indent="0">
              <a:buNone/>
            </a:pPr>
            <a:r>
              <a:rPr lang="hr-HR" sz="2400" b="1" dirty="0"/>
              <a:t>UGLJIČNI MONOKSID </a:t>
            </a:r>
          </a:p>
          <a:p>
            <a:r>
              <a:rPr lang="hr-HR" dirty="0"/>
              <a:t>plin bez boje, mirisa i okusa </a:t>
            </a:r>
          </a:p>
          <a:p>
            <a:r>
              <a:rPr lang="hr-HR" dirty="0"/>
              <a:t>u koncentraciji iznad 12,5 % je eksplozivan</a:t>
            </a:r>
          </a:p>
          <a:p>
            <a:r>
              <a:rPr lang="hr-HR" dirty="0"/>
              <a:t>brzo se veže za hemoglobin u krvi pa sprječava prijenos kisika te uzrokuje smrt </a:t>
            </a:r>
          </a:p>
        </p:txBody>
      </p:sp>
      <p:sp>
        <p:nvSpPr>
          <p:cNvPr id="5" name="WordArt 8">
            <a:extLst>
              <a:ext uri="{FF2B5EF4-FFF2-40B4-BE49-F238E27FC236}">
                <a16:creationId xmlns:a16="http://schemas.microsoft.com/office/drawing/2014/main" id="{1AB30D97-9749-DBC2-5A05-8E581EA428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01391" y="6082302"/>
            <a:ext cx="1304818" cy="65240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hr-HR" sz="4000" b="1" kern="10" spc="-200" dirty="0">
                <a:ln>
                  <a:noFill/>
                </a:ln>
                <a:solidFill>
                  <a:srgbClr val="F2F2F2"/>
                </a:solidFill>
                <a:effectLst/>
                <a:latin typeface="Century Gothic" panose="020B0502020202020204" pitchFamily="34" charset="0"/>
              </a:rPr>
              <a:t>H-8</a:t>
            </a:r>
          </a:p>
        </p:txBody>
      </p:sp>
    </p:spTree>
    <p:extLst>
      <p:ext uri="{BB962C8B-B14F-4D97-AF65-F5344CB8AC3E}">
        <p14:creationId xmlns:p14="http://schemas.microsoft.com/office/powerpoint/2010/main" val="1940022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86BBB-56BD-EEB2-6DEA-EFFC5AB14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TIPOVI POŽARA – PREMA VRSTI GORIVE TVARI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2145D09-E7A3-A6C0-E387-8FBF7D852A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8086495"/>
              </p:ext>
            </p:extLst>
          </p:nvPr>
        </p:nvGraphicFramePr>
        <p:xfrm>
          <a:off x="421520" y="2326105"/>
          <a:ext cx="11225048" cy="3842670"/>
        </p:xfrm>
        <a:graphic>
          <a:graphicData uri="http://schemas.openxmlformats.org/drawingml/2006/table">
            <a:tbl>
              <a:tblPr bandRow="1">
                <a:tableStyleId>{7E9639D4-E3E2-4D34-9284-5A2195B3D0D7}</a:tableStyleId>
              </a:tblPr>
              <a:tblGrid>
                <a:gridCol w="1327069">
                  <a:extLst>
                    <a:ext uri="{9D8B030D-6E8A-4147-A177-3AD203B41FA5}">
                      <a16:colId xmlns:a16="http://schemas.microsoft.com/office/drawing/2014/main" val="1496507442"/>
                    </a:ext>
                  </a:extLst>
                </a:gridCol>
                <a:gridCol w="4285455">
                  <a:extLst>
                    <a:ext uri="{9D8B030D-6E8A-4147-A177-3AD203B41FA5}">
                      <a16:colId xmlns:a16="http://schemas.microsoft.com/office/drawing/2014/main" val="2177863471"/>
                    </a:ext>
                  </a:extLst>
                </a:gridCol>
                <a:gridCol w="2806262">
                  <a:extLst>
                    <a:ext uri="{9D8B030D-6E8A-4147-A177-3AD203B41FA5}">
                      <a16:colId xmlns:a16="http://schemas.microsoft.com/office/drawing/2014/main" val="3506028957"/>
                    </a:ext>
                  </a:extLst>
                </a:gridCol>
                <a:gridCol w="2806262">
                  <a:extLst>
                    <a:ext uri="{9D8B030D-6E8A-4147-A177-3AD203B41FA5}">
                      <a16:colId xmlns:a16="http://schemas.microsoft.com/office/drawing/2014/main" val="3244987037"/>
                    </a:ext>
                  </a:extLst>
                </a:gridCol>
              </a:tblGrid>
              <a:tr h="768534">
                <a:tc>
                  <a:txBody>
                    <a:bodyPr/>
                    <a:lstStyle/>
                    <a:p>
                      <a:r>
                        <a:rPr lang="hr-HR" sz="2000" b="1" dirty="0"/>
                        <a:t>TIP POŽARA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/>
                        <a:t>VRSTA GORIVE TVARI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/>
                        <a:t>NAČIN GORENJA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/>
                        <a:t>SREDSTVA ZA GAŠENJE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7634834"/>
                  </a:ext>
                </a:extLst>
              </a:tr>
              <a:tr h="768534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POŽARI KRUTINA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PLAMENOM UZ STVARANJE ŽARA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VODA, PRAH, PJENA, CO2, HALONI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7651436"/>
                  </a:ext>
                </a:extLst>
              </a:tr>
              <a:tr h="768534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B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POŽARI TEKUĆINA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PLAMENOM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PRAH, PJENA, HALONI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5731778"/>
                  </a:ext>
                </a:extLst>
              </a:tr>
              <a:tr h="768534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POŽARI PLINOVA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PLAMENOM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PRAH, HALONI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5454983"/>
                  </a:ext>
                </a:extLst>
              </a:tr>
              <a:tr h="768534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D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POŽARI LAKIH METALA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ŽAROM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PRAH, HALONI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5487698"/>
                  </a:ext>
                </a:extLst>
              </a:tr>
            </a:tbl>
          </a:graphicData>
        </a:graphic>
      </p:graphicFrame>
      <p:sp>
        <p:nvSpPr>
          <p:cNvPr id="5" name="WordArt 8">
            <a:extLst>
              <a:ext uri="{FF2B5EF4-FFF2-40B4-BE49-F238E27FC236}">
                <a16:creationId xmlns:a16="http://schemas.microsoft.com/office/drawing/2014/main" id="{EB20FCF5-DA2F-7542-F303-09935372FD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921429" y="6318606"/>
            <a:ext cx="883578" cy="41610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hr-HR" sz="4000" b="1" kern="10" spc="-200" dirty="0">
                <a:ln>
                  <a:noFill/>
                </a:ln>
                <a:solidFill>
                  <a:srgbClr val="F2F2F2"/>
                </a:solidFill>
                <a:effectLst/>
                <a:latin typeface="Century Gothic" panose="020B0502020202020204" pitchFamily="34" charset="0"/>
              </a:rPr>
              <a:t>H-8</a:t>
            </a:r>
          </a:p>
        </p:txBody>
      </p:sp>
    </p:spTree>
    <p:extLst>
      <p:ext uri="{BB962C8B-B14F-4D97-AF65-F5344CB8AC3E}">
        <p14:creationId xmlns:p14="http://schemas.microsoft.com/office/powerpoint/2010/main" val="38394534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220</TotalTime>
  <Words>1328</Words>
  <Application>Microsoft Office PowerPoint</Application>
  <PresentationFormat>Widescreen</PresentationFormat>
  <Paragraphs>219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Century Gothic</vt:lpstr>
      <vt:lpstr>Wingdings 3</vt:lpstr>
      <vt:lpstr>Ion</vt:lpstr>
      <vt:lpstr>ZAŠTITA OD POŽARA</vt:lpstr>
      <vt:lpstr>TROKUT GORENJA</vt:lpstr>
      <vt:lpstr>PODJELA TVARI PREMA GORIVOSTI</vt:lpstr>
      <vt:lpstr>GORENJE</vt:lpstr>
      <vt:lpstr>EKSPLOZIJA</vt:lpstr>
      <vt:lpstr>PowerPoint Presentation</vt:lpstr>
      <vt:lpstr>PRODUKTI GORENJA</vt:lpstr>
      <vt:lpstr>PowerPoint Presentation</vt:lpstr>
      <vt:lpstr>TIPOVI POŽARA – PREMA VRSTI GORIVE TVARI </vt:lpstr>
      <vt:lpstr>TIPOVI POŽARA – PO FAZAMA RAZVOJA</vt:lpstr>
      <vt:lpstr>RAZVOJ I ŠIRENJE POŽARA OVISE O:</vt:lpstr>
      <vt:lpstr>UZROCI NASTANKA POŽARA</vt:lpstr>
      <vt:lpstr>PowerPoint Presentation</vt:lpstr>
      <vt:lpstr>SREDSTVA ZA GAŠENJE POŽARA</vt:lpstr>
      <vt:lpstr>SREDSTVA ZA GAŠENJE POŽARA</vt:lpstr>
      <vt:lpstr>OSNOVE GAŠENJA</vt:lpstr>
      <vt:lpstr>APARATI ZA GAŠENJE PRAHOM</vt:lpstr>
      <vt:lpstr>APARATI ZA GAŠENJE UGLJIČNIM DIOKSIDOM</vt:lpstr>
      <vt:lpstr>APARATI ZA GAŠENJE VODOM</vt:lpstr>
      <vt:lpstr>APARATI ZA GAŠENJE PJENOM</vt:lpstr>
      <vt:lpstr>HIDRANTI</vt:lpstr>
      <vt:lpstr>UOČAVANJE I DOJAVA POŽARA</vt:lpstr>
      <vt:lpstr>Telefon za dojavu požara u Republici Hrvatskoj je 193</vt:lpstr>
      <vt:lpstr>EVAKUACIJA</vt:lpstr>
      <vt:lpstr>PowerPoint Presentation</vt:lpstr>
      <vt:lpstr>RUKOVANJE VATROGASNIM APARATOM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OPASNOSTI PRI GAŠENJU I MJERE ZAŠTITE</vt:lpstr>
      <vt:lpstr>OPASNOSTI PRI GAŠENJU I MJERE ZAŠTITE</vt:lpstr>
      <vt:lpstr>HVALA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Marijo Vrdoljak</dc:creator>
  <cp:lastModifiedBy>Marijo Vrdoljak</cp:lastModifiedBy>
  <cp:revision>7</cp:revision>
  <dcterms:created xsi:type="dcterms:W3CDTF">2024-10-16T10:45:58Z</dcterms:created>
  <dcterms:modified xsi:type="dcterms:W3CDTF">2025-03-07T17:46:28Z</dcterms:modified>
</cp:coreProperties>
</file>